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2" r:id="rId15"/>
    <p:sldId id="271" r:id="rId16"/>
    <p:sldId id="268" r:id="rId17"/>
    <p:sldId id="274" r:id="rId18"/>
    <p:sldId id="276" r:id="rId19"/>
    <p:sldId id="270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60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5E53-9967-4060-93C9-090C0C57BBB6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DFB0-8C64-4E68-A679-2B05D5F1C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5E53-9967-4060-93C9-090C0C57BBB6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DFB0-8C64-4E68-A679-2B05D5F1C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5E53-9967-4060-93C9-090C0C57BBB6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DFB0-8C64-4E68-A679-2B05D5F1C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5E53-9967-4060-93C9-090C0C57BBB6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DFB0-8C64-4E68-A679-2B05D5F1C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5E53-9967-4060-93C9-090C0C57BBB6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DFB0-8C64-4E68-A679-2B05D5F1C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5E53-9967-4060-93C9-090C0C57BBB6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DFB0-8C64-4E68-A679-2B05D5F1C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5E53-9967-4060-93C9-090C0C57BBB6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DFB0-8C64-4E68-A679-2B05D5F1C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5E53-9967-4060-93C9-090C0C57BBB6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DFB0-8C64-4E68-A679-2B05D5F1C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5E53-9967-4060-93C9-090C0C57BBB6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DFB0-8C64-4E68-A679-2B05D5F1C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5E53-9967-4060-93C9-090C0C57BBB6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DFB0-8C64-4E68-A679-2B05D5F1C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5E53-9967-4060-93C9-090C0C57BBB6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DFB0-8C64-4E68-A679-2B05D5F1C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C5E53-9967-4060-93C9-090C0C57BBB6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DDFB0-8C64-4E68-A679-2B05D5F1C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3;&#1086;&#1088;&#1103;\Desktop\Klassicheskaya-muzyka-ochen_-krasivaya-spokoynaya-melodiya(muzofon.com).mp3" TargetMode="Externa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68slid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785794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</a:rPr>
              <a:t>Профилактика </a:t>
            </a: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профессионального </a:t>
            </a: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</a:rPr>
              <a:t>выгорания </a:t>
            </a: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педагогов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8slid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Профилактика «профессионального выгорания»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286248" y="571480"/>
            <a:ext cx="35719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357686" y="2643182"/>
            <a:ext cx="35719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114298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</a:rPr>
              <a:t>Саморегуляция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это управление своим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психоэмоциональным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состоянием, которое достигается путем воздействия человека на самого себя с помощью слов, мысленных образов, управления мышечным тонусом и дыханием.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1500166" y="2786058"/>
            <a:ext cx="35719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358082" y="2786058"/>
            <a:ext cx="35719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0" y="3500438"/>
            <a:ext cx="9715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 Физиологическая       Естественная          Эмоциональная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Завуч по ВУР\Desktop\МАТЕРИАЛЫ\фото педсовет 03.04.2017\DSC_00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t="7433" r="19372" b="13722"/>
          <a:stretch/>
        </p:blipFill>
        <p:spPr bwMode="auto">
          <a:xfrm>
            <a:off x="2764021" y="4209132"/>
            <a:ext cx="3187329" cy="242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8slid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3" descr="468slid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Способы физиологической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саморегуляции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785794"/>
            <a:ext cx="3214678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Различные движения потягивания и расслабления мышц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54" y="785794"/>
            <a:ext cx="3143272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Посещение бассейна, тренажерного зала, занятия йогой</a:t>
            </a:r>
            <a:r>
              <a:rPr lang="ru-RU" b="1" dirty="0" smtClean="0"/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43702" y="714356"/>
            <a:ext cx="2500298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Релаксация</a:t>
            </a:r>
            <a:endParaRPr lang="ru-RU" sz="2400" dirty="0"/>
          </a:p>
        </p:txBody>
      </p:sp>
      <p:pic>
        <p:nvPicPr>
          <p:cNvPr id="10" name="Рисунок 9" descr="Samoregulyatsiy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1810"/>
            <a:ext cx="3393305" cy="2643206"/>
          </a:xfrm>
          <a:prstGeom prst="rect">
            <a:avLst/>
          </a:prstGeom>
        </p:spPr>
      </p:pic>
      <p:pic>
        <p:nvPicPr>
          <p:cNvPr id="11" name="Рисунок 10" descr="i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425" y="3071810"/>
            <a:ext cx="3076575" cy="2047875"/>
          </a:xfrm>
          <a:prstGeom prst="rect">
            <a:avLst/>
          </a:prstGeom>
        </p:spPr>
      </p:pic>
      <p:pic>
        <p:nvPicPr>
          <p:cNvPr id="13" name="Рисунок 12" descr="i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4810125"/>
            <a:ext cx="3076575" cy="2047875"/>
          </a:xfrm>
          <a:prstGeom prst="rect">
            <a:avLst/>
          </a:prstGeom>
        </p:spPr>
      </p:pic>
      <p:pic>
        <p:nvPicPr>
          <p:cNvPr id="14" name="Рисунок 13" descr="i (9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2428868"/>
            <a:ext cx="3071834" cy="2201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8slid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14348" y="42860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Упражнения на снятие напряжения.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 descr="lim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400" y="857232"/>
            <a:ext cx="3926600" cy="3286148"/>
          </a:xfrm>
          <a:prstGeom prst="rect">
            <a:avLst/>
          </a:prstGeom>
        </p:spPr>
      </p:pic>
      <p:pic>
        <p:nvPicPr>
          <p:cNvPr id="8" name="Рисунок 7" descr="muh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85794"/>
            <a:ext cx="4286281" cy="3214710"/>
          </a:xfrm>
          <a:prstGeom prst="rect">
            <a:avLst/>
          </a:prstGeom>
        </p:spPr>
      </p:pic>
      <p:pic>
        <p:nvPicPr>
          <p:cNvPr id="9" name="Рисунок 8" descr="i (1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2941572"/>
            <a:ext cx="2604880" cy="3916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8slid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Способы естественной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саморегуляции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41333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b="1" dirty="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1000108"/>
            <a:ext cx="2071702" cy="9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Длительный сон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71802" y="1000108"/>
            <a:ext cx="198000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Вкусная еда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72132" y="1000108"/>
            <a:ext cx="307183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Общение с природой и животными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8992" y="5500702"/>
            <a:ext cx="235745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Музыка, танцы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5500702"/>
            <a:ext cx="292895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Баня, сауна, массаж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00760" y="5500702"/>
            <a:ext cx="271464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SPA-</a:t>
            </a:r>
            <a:r>
              <a:rPr lang="ru-RU" dirty="0" smtClean="0"/>
              <a:t>процедуры</a:t>
            </a:r>
            <a:endParaRPr lang="ru-RU" dirty="0"/>
          </a:p>
        </p:txBody>
      </p:sp>
      <p:pic>
        <p:nvPicPr>
          <p:cNvPr id="18" name="Рисунок 17" descr="1b37b4f1bf1da69bb00cc6e132b246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928802"/>
            <a:ext cx="2928938" cy="1952625"/>
          </a:xfrm>
          <a:prstGeom prst="rect">
            <a:avLst/>
          </a:prstGeom>
        </p:spPr>
      </p:pic>
      <p:pic>
        <p:nvPicPr>
          <p:cNvPr id="19" name="Рисунок 18" descr="1260880492_1260192462_1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1928802"/>
            <a:ext cx="2635677" cy="1714512"/>
          </a:xfrm>
          <a:prstGeom prst="rect">
            <a:avLst/>
          </a:prstGeom>
        </p:spPr>
      </p:pic>
      <p:pic>
        <p:nvPicPr>
          <p:cNvPr id="20" name="Рисунок 19" descr="6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3643314"/>
            <a:ext cx="2643206" cy="1857388"/>
          </a:xfrm>
          <a:prstGeom prst="rect">
            <a:avLst/>
          </a:prstGeom>
        </p:spPr>
      </p:pic>
      <p:pic>
        <p:nvPicPr>
          <p:cNvPr id="21" name="Рисунок 20" descr="i (1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928802"/>
            <a:ext cx="2714611" cy="1806939"/>
          </a:xfrm>
          <a:prstGeom prst="rect">
            <a:avLst/>
          </a:prstGeom>
        </p:spPr>
      </p:pic>
      <p:pic>
        <p:nvPicPr>
          <p:cNvPr id="22" name="Рисунок 21" descr="i (1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3786190"/>
            <a:ext cx="2928958" cy="1762123"/>
          </a:xfrm>
          <a:prstGeom prst="rect">
            <a:avLst/>
          </a:prstGeom>
        </p:spPr>
      </p:pic>
      <p:pic>
        <p:nvPicPr>
          <p:cNvPr id="23" name="Рисунок 22" descr="224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9322" y="3714752"/>
            <a:ext cx="2743200" cy="1847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 (14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8" name="Klassicheskaya-muzyka-ochen_-krasivaya-spokoynaya-melodi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8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8slid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Способы эмоциональной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саморегуляции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000108"/>
            <a:ext cx="205737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Смех, улыбка, юмор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5072074"/>
            <a:ext cx="2071670" cy="1785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Рассматривание цветов в помещении, пейзажа за окном, фотографий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9454" y="1000108"/>
            <a:ext cx="2214546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«Купание» (реальное или мысленное) в солнечных лучах;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2357430"/>
            <a:ext cx="207167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Размышления о хорошем, приятном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72330" y="5072074"/>
            <a:ext cx="2071670" cy="1785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Высказывание похвалы, комплиментов кому-либо просто так.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00892" y="3000372"/>
            <a:ext cx="214310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Вдыхание свежего воздуха</a:t>
            </a: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3714752"/>
            <a:ext cx="207167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Занятие любимым делом - хобби 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72330" y="4071942"/>
            <a:ext cx="207167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Чтение стихов</a:t>
            </a:r>
            <a:endParaRPr lang="ru-RU" dirty="0"/>
          </a:p>
        </p:txBody>
      </p:sp>
      <p:pic>
        <p:nvPicPr>
          <p:cNvPr id="17" name="Рисунок 16" descr="0_68a0c_7fb5630b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642918"/>
            <a:ext cx="3073675" cy="2051678"/>
          </a:xfrm>
          <a:prstGeom prst="rect">
            <a:avLst/>
          </a:prstGeom>
        </p:spPr>
      </p:pic>
      <p:pic>
        <p:nvPicPr>
          <p:cNvPr id="18" name="Рисунок 17" descr="i (1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2285992"/>
            <a:ext cx="3267075" cy="2047875"/>
          </a:xfrm>
          <a:prstGeom prst="rect">
            <a:avLst/>
          </a:prstGeom>
        </p:spPr>
      </p:pic>
      <p:pic>
        <p:nvPicPr>
          <p:cNvPr id="19" name="Рисунок 18" descr="i (1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08" y="3643314"/>
            <a:ext cx="3390900" cy="2047875"/>
          </a:xfrm>
          <a:prstGeom prst="rect">
            <a:avLst/>
          </a:prstGeom>
        </p:spPr>
      </p:pic>
      <p:pic>
        <p:nvPicPr>
          <p:cNvPr id="20" name="Рисунок 19" descr="i (1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6" y="4810125"/>
            <a:ext cx="1571625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8slid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Повышение самооценки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785795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Находите возможность хвалить себя в течение рабочего дня не менее 3–5 раз.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В случае даже незначительных успехов целесообразно хвалить себя, мысленно говоря</a:t>
            </a:r>
            <a:r>
              <a:rPr lang="ru-RU" sz="2800" dirty="0" smtClean="0">
                <a:solidFill>
                  <a:srgbClr val="FF0000"/>
                </a:solidFill>
              </a:rPr>
              <a:t>:«МОЛОДЕЦ!», «УМНИЦА!», «ЗДОРОВО ПОЛУЧИЛОСЬ!», «Я ОТЛИЧНО СПРАВИЛАСЬ!», «КАК Я ЛЮБЛЮ СЕБЯ!».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Дарите себе подарочки и милые безделушки.</a:t>
            </a:r>
          </a:p>
        </p:txBody>
      </p:sp>
      <p:pic>
        <p:nvPicPr>
          <p:cNvPr id="8" name="Рисунок 7" descr="i (1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000504"/>
            <a:ext cx="3628356" cy="2857496"/>
          </a:xfrm>
          <a:prstGeom prst="rect">
            <a:avLst/>
          </a:prstGeom>
        </p:spPr>
      </p:pic>
      <p:pic>
        <p:nvPicPr>
          <p:cNvPr id="9" name="Рисунок 8" descr="i (1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4000503"/>
            <a:ext cx="3857652" cy="2857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8slid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Упражнение «Мне нравится, что ты…» </a:t>
            </a:r>
          </a:p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на развитие самооценки.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Завуч по ВУР\Desktop\МАТЕРИАЛЫ\фото педсовет 03.04.2017\DSC_0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3573016"/>
            <a:ext cx="4392488" cy="292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Завуч по ВУР\Desktop\МАТЕРИАЛЫ\фото педсовет 03.04.2017\DSC_01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91" y="1623242"/>
            <a:ext cx="4267237" cy="28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8slid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Выводы</a:t>
            </a:r>
            <a:endParaRPr lang="ru-RU" sz="7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00109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ЗАБОТЬТЕСЬ О СВОЕМ ПСИХИЧЕСКОМ ЗДОРОВЬЕ, КОЛЛЕГИ!</a:t>
            </a:r>
          </a:p>
          <a:p>
            <a:pPr algn="ctr"/>
            <a:endParaRPr lang="ru-RU" sz="4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НЕ ДОВОДИТЕ УРОВЕНЬ ПСИХИЧЕСКИХ НАРУЗОК ДО КРИТИЧЕСКИХ!</a:t>
            </a:r>
          </a:p>
          <a:p>
            <a:pPr algn="ctr"/>
            <a:endParaRPr lang="ru-RU" sz="4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8slid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Главный секрет – улыбка!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1266465469_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387" y="1004887"/>
            <a:ext cx="5229225" cy="484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8slid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Одной из профессиональных проблем, связанных со здоровьем педагогов, является так называемое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«выгорание»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2000240"/>
            <a:ext cx="47863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Часто его называют </a:t>
            </a:r>
          </a:p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«эмоциональным» или «профессиональным выгоранием».</a:t>
            </a:r>
          </a:p>
        </p:txBody>
      </p:sp>
      <p:pic>
        <p:nvPicPr>
          <p:cNvPr id="7" name="Рисунок 6" descr="emotional-burnou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928802"/>
            <a:ext cx="4198938" cy="3145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8slid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28586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sz="9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8slid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785794"/>
            <a:ext cx="771530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Профессиональное выгорание - это синдром, развивающийся на фоне хронического стресса и ведущий к истощению эмоциональных, </a:t>
            </a:r>
          </a:p>
          <a:p>
            <a:pPr marL="0" lvl="1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энергетических и</a:t>
            </a:r>
          </a:p>
          <a:p>
            <a:pPr marL="0" lvl="1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личностных ресурсов работающего человека.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large-preview-057_1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786058"/>
            <a:ext cx="3496824" cy="2933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8slid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Причины возникновения симптомов «профессионального выгорания» у педагогов: 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42984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Повышенная ответственность педагога в выполнении своих профессиональных функций.</a:t>
            </a:r>
          </a:p>
          <a:p>
            <a:pPr algn="just"/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Загруженность в течение рабочего дня.</a:t>
            </a:r>
          </a:p>
          <a:p>
            <a:pPr algn="just"/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Высокая эмоциональная включенность в деятельность – эмоциональная перегрузка.</a:t>
            </a:r>
          </a:p>
          <a:p>
            <a:pPr algn="just"/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Неблагоприятные социальные условия и психологическая обстановка на рабочем месте.</a:t>
            </a:r>
          </a:p>
          <a:p>
            <a:pPr algn="just"/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Необходимость владения современными методиками и технологиями обучения.</a:t>
            </a:r>
          </a:p>
          <a:p>
            <a:pPr algn="just"/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Неумение регулировать собственные эмоциональные состояния.</a:t>
            </a:r>
          </a:p>
          <a:p>
            <a:pPr algn="just"/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Ответственность перед администрацией, коллегами за результаты своего труда.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8slid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577"/>
            <a:ext cx="9151436" cy="68635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Ситуации, влияющие на возникновение симптомов «профессионального выгорания».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214422"/>
            <a:ext cx="8072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Начало своей деятельности после отпуска, курсов.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Проведение открытых занятий, мероприятий, на которые было потрачено много сил, а в результате не получено соответствующего удовлетворения.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Окончание учебного года.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Ситуации негативного, эмоционального общения с участниками образовательного процесса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 descr="e8e5b7a5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922786"/>
            <a:ext cx="4048821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8slid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Признаки «профессионального выгорания»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14356"/>
            <a:ext cx="9144000" cy="6031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Tx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сниженный эмоциональный фон, эмоциональная вялость, </a:t>
            </a:r>
          </a:p>
          <a:p>
            <a:pPr algn="just">
              <a:lnSpc>
                <a:spcPct val="800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отстраненность в общении с окружающими;</a:t>
            </a:r>
          </a:p>
          <a:p>
            <a:pPr algn="just">
              <a:lnSpc>
                <a:spcPct val="80000"/>
              </a:lnSpc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80000"/>
              </a:lnSpc>
              <a:buFontTx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негативное, подчас циничное отношение как к субъектам</a:t>
            </a:r>
          </a:p>
          <a:p>
            <a:pPr algn="just">
              <a:lnSpc>
                <a:spcPct val="800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профессиональной деятельности, так и к коллегам;</a:t>
            </a:r>
          </a:p>
          <a:p>
            <a:pPr algn="just">
              <a:lnSpc>
                <a:spcPct val="80000"/>
              </a:lnSpc>
              <a:buFontTx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80000"/>
              </a:lnSpc>
              <a:buFontTx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нарастающее безразличие к своим должностным </a:t>
            </a:r>
          </a:p>
          <a:p>
            <a:pPr algn="just">
              <a:lnSpc>
                <a:spcPct val="800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обязанностям, снижение трудовой активности и мотивации;</a:t>
            </a:r>
          </a:p>
          <a:p>
            <a:pPr algn="just">
              <a:lnSpc>
                <a:spcPct val="80000"/>
              </a:lnSpc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80000"/>
              </a:lnSpc>
              <a:buFontTx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ощущение собственной профессиональной </a:t>
            </a:r>
          </a:p>
          <a:p>
            <a:pPr algn="just">
              <a:lnSpc>
                <a:spcPct val="800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несостоятельности и неудовлетворенности работой;</a:t>
            </a:r>
          </a:p>
          <a:p>
            <a:pPr algn="just">
              <a:lnSpc>
                <a:spcPct val="80000"/>
              </a:lnSpc>
              <a:buFontTx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Tx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немотивированная или неадекватная агрессивность, недовольство собой и окружающими;</a:t>
            </a:r>
          </a:p>
          <a:p>
            <a:pPr algn="just">
              <a:buFontTx/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Tx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неадекватная самооценка результатов профессиональной деятельности и снижение персональной ответственности за них;</a:t>
            </a:r>
          </a:p>
          <a:p>
            <a:pPr algn="just"/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Tx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ухудшение соматического состояния, головные боли, нарушения сна и т.д.</a:t>
            </a:r>
          </a:p>
          <a:p>
            <a:pPr algn="just"/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Tx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снижение качества жизни в целом.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714356"/>
            <a:ext cx="1785937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8slid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Стадии «профессионального выгорания»</a:t>
            </a:r>
            <a:endParaRPr lang="ru-RU" sz="36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857224" y="1071546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144166" y="1213628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7250925" y="1107265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0" y="1785926"/>
            <a:ext cx="2643174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Стадия напряжения</a:t>
            </a:r>
            <a:endParaRPr lang="ru-RU" sz="2000" dirty="0"/>
          </a:p>
        </p:txBody>
      </p:sp>
      <p:sp>
        <p:nvSpPr>
          <p:cNvPr id="16" name="Овал 15"/>
          <p:cNvSpPr/>
          <p:nvPr/>
        </p:nvSpPr>
        <p:spPr>
          <a:xfrm>
            <a:off x="3286116" y="1857364"/>
            <a:ext cx="278608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Стадия раздражения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3143248"/>
            <a:ext cx="31432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начинается приглушение эмоций; педагог неожиданно замечает: вроде бы все пока нормально, но … скучно и пусто на душе; исчезают положительные эмоции, появляется некоторая отстраненность в отношениях с коллегами; возникает состояние тревожности, неудовлетворенности.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86116" y="3143248"/>
            <a:ext cx="27860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снижается потребность в общении с друзьями и коллегами; появляется устойчивая негативность восприятия себя и других; нарастает апатия; появляется повышенная раздражительность.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500826" y="1857364"/>
            <a:ext cx="264317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Стадия творческого кризиса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6215074" y="3143249"/>
            <a:ext cx="29289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полная потеря интереса к работе и к жизни, эмоциональное безразличие, ощущение отсутствия сил, озлобленность, грубость, резкость в общении, развитие психосоматических заболеваний. Человек стремиться к уединению.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8slid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 err="1" smtClean="0">
                <a:solidFill>
                  <a:srgbClr val="FF0000"/>
                </a:solidFill>
              </a:rPr>
              <a:t>Психоэмоциональное</a:t>
            </a:r>
            <a:r>
              <a:rPr lang="ru-RU" sz="3200" b="1" i="1" dirty="0" smtClean="0">
                <a:solidFill>
                  <a:srgbClr val="FF0000"/>
                </a:solidFill>
              </a:rPr>
              <a:t> истощение</a:t>
            </a:r>
          </a:p>
          <a:p>
            <a:pPr algn="r"/>
            <a:r>
              <a:rPr lang="ru-RU" sz="3200" b="1" i="1" dirty="0" smtClean="0">
                <a:solidFill>
                  <a:srgbClr val="FF0000"/>
                </a:solidFill>
              </a:rPr>
              <a:t>не должно  достигать        </a:t>
            </a:r>
          </a:p>
          <a:p>
            <a:pPr algn="r"/>
            <a:r>
              <a:rPr lang="ru-RU" sz="3200" b="1" i="1" dirty="0" smtClean="0">
                <a:solidFill>
                  <a:srgbClr val="FF0000"/>
                </a:solidFill>
              </a:rPr>
              <a:t>критических значений!!!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778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500174"/>
            <a:ext cx="8794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071678"/>
            <a:ext cx="8794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3071810"/>
            <a:ext cx="8778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2" y="4143380"/>
            <a:ext cx="4318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429388" y="6215082"/>
            <a:ext cx="2714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Потеря трудоспособности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976" y="4000504"/>
            <a:ext cx="2357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Личностная отстраненность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7554" y="4572008"/>
            <a:ext cx="1785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Сворачивание личных достижений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3504" y="5572140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Эмоциональное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истощение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8slid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Способы профилактики «эмоционального выгорания» и поддержка психического здоровья.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357430"/>
            <a:ext cx="50927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803</TotalTime>
  <Words>648</Words>
  <Application>Microsoft Office PowerPoint</Application>
  <PresentationFormat>Экран (4:3)</PresentationFormat>
  <Paragraphs>102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боря</dc:creator>
  <cp:lastModifiedBy>Завуч по ВУР</cp:lastModifiedBy>
  <cp:revision>76</cp:revision>
  <dcterms:created xsi:type="dcterms:W3CDTF">2016-04-23T20:33:00Z</dcterms:created>
  <dcterms:modified xsi:type="dcterms:W3CDTF">2021-12-21T05:55:47Z</dcterms:modified>
</cp:coreProperties>
</file>