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78" r:id="rId3"/>
    <p:sldId id="257" r:id="rId4"/>
    <p:sldId id="258" r:id="rId5"/>
    <p:sldId id="259" r:id="rId6"/>
    <p:sldId id="260" r:id="rId7"/>
    <p:sldId id="261" r:id="rId8"/>
    <p:sldId id="262" r:id="rId9"/>
    <p:sldId id="264" r:id="rId10"/>
    <p:sldId id="265" r:id="rId11"/>
    <p:sldId id="277"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94580" autoAdjust="0"/>
  </p:normalViewPr>
  <p:slideViewPr>
    <p:cSldViewPr>
      <p:cViewPr>
        <p:scale>
          <a:sx n="75" d="100"/>
          <a:sy n="75" d="100"/>
        </p:scale>
        <p:origin x="-9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B106E36-FD25-4E2D-B0AA-010F637433A0}" type="datetimeFigureOut">
              <a:rPr lang="ru-RU" smtClean="0"/>
              <a:pPr/>
              <a:t>21.12.2021</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25C68B6-61C2-468F-89AB-4B9F7531AA68}"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21.12.2021</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B106E36-FD25-4E2D-B0AA-010F637433A0}" type="datetimeFigureOut">
              <a:rPr lang="ru-RU" smtClean="0"/>
              <a:pPr/>
              <a:t>21.12.2021</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3212976"/>
            <a:ext cx="6172200" cy="1894362"/>
          </a:xfrm>
        </p:spPr>
        <p:txBody>
          <a:bodyPr>
            <a:noAutofit/>
          </a:bodyPr>
          <a:lstStyle/>
          <a:p>
            <a:pPr algn="ctr"/>
            <a:r>
              <a:rPr lang="ru-RU" sz="4400" dirty="0" smtClean="0">
                <a:solidFill>
                  <a:schemeClr val="tx1"/>
                </a:solidFill>
                <a:latin typeface="Comic Sans MS" pitchFamily="66" charset="0"/>
              </a:rPr>
              <a:t>Методы и приёмы создания ситуации успеха</a:t>
            </a:r>
            <a:endParaRPr lang="ru-RU" sz="4400" dirty="0">
              <a:solidFill>
                <a:schemeClr val="tx1"/>
              </a:solidFill>
              <a:latin typeface="Comic Sans MS" pitchFamily="66"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dirty="0" smtClean="0">
                <a:solidFill>
                  <a:schemeClr val="tx1"/>
                </a:solidFill>
              </a:rPr>
              <a:t>Игра </a:t>
            </a:r>
            <a:endParaRPr lang="ru-RU" sz="4000" dirty="0">
              <a:solidFill>
                <a:schemeClr val="tx1"/>
              </a:solidFill>
            </a:endParaRPr>
          </a:p>
        </p:txBody>
      </p:sp>
      <p:sp>
        <p:nvSpPr>
          <p:cNvPr id="3" name="Содержимое 2"/>
          <p:cNvSpPr>
            <a:spLocks noGrp="1"/>
          </p:cNvSpPr>
          <p:nvPr>
            <p:ph idx="1"/>
          </p:nvPr>
        </p:nvSpPr>
        <p:spPr/>
        <p:txBody>
          <a:bodyPr>
            <a:normAutofit/>
          </a:bodyPr>
          <a:lstStyle/>
          <a:p>
            <a:pPr algn="ctr">
              <a:buNone/>
            </a:pPr>
            <a:r>
              <a:rPr lang="ru-RU" sz="3200" dirty="0" smtClean="0"/>
              <a:t>«Поговорим рисунками»</a:t>
            </a:r>
          </a:p>
          <a:p>
            <a:pPr algn="ctr">
              <a:buNone/>
            </a:pPr>
            <a:endParaRPr lang="ru-RU" sz="3200" dirty="0"/>
          </a:p>
        </p:txBody>
      </p:sp>
      <p:pic>
        <p:nvPicPr>
          <p:cNvPr id="4" name="Рисунок 3" descr="Drawn_wallpapers_Color_game_018463_.jpg"/>
          <p:cNvPicPr>
            <a:picLocks noChangeAspect="1"/>
          </p:cNvPicPr>
          <p:nvPr/>
        </p:nvPicPr>
        <p:blipFill>
          <a:blip r:embed="rId2" cstate="print"/>
          <a:stretch>
            <a:fillRect/>
          </a:stretch>
        </p:blipFill>
        <p:spPr>
          <a:xfrm>
            <a:off x="1475656" y="2276872"/>
            <a:ext cx="5472608" cy="410445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1720" y="620688"/>
            <a:ext cx="5256584" cy="2304256"/>
          </a:xfrm>
        </p:spPr>
        <p:txBody>
          <a:bodyPr>
            <a:normAutofit/>
          </a:bodyPr>
          <a:lstStyle/>
          <a:p>
            <a:r>
              <a:rPr lang="ru-RU" sz="3100" b="1" dirty="0" smtClean="0">
                <a:solidFill>
                  <a:schemeClr val="tx1"/>
                </a:solidFill>
              </a:rPr>
              <a:t>Моя работа – это…</a:t>
            </a:r>
            <a:r>
              <a:rPr lang="ru-RU" b="1" dirty="0" smtClean="0">
                <a:solidFill>
                  <a:schemeClr val="tx1"/>
                </a:solidFill>
              </a:rPr>
              <a:t/>
            </a:r>
            <a:br>
              <a:rPr lang="ru-RU" b="1" dirty="0" smtClean="0">
                <a:solidFill>
                  <a:schemeClr val="tx1"/>
                </a:solidFill>
              </a:rPr>
            </a:br>
            <a:r>
              <a:rPr lang="ru-RU" b="1" dirty="0" smtClean="0"/>
              <a:t/>
            </a:r>
            <a:br>
              <a:rPr lang="ru-RU" b="1" dirty="0" smtClean="0"/>
            </a:br>
            <a:r>
              <a:rPr lang="ru-RU" dirty="0" smtClean="0"/>
              <a:t/>
            </a:r>
            <a:br>
              <a:rPr lang="ru-RU" dirty="0" smtClean="0"/>
            </a:br>
            <a:endParaRPr lang="ru-RU" dirty="0"/>
          </a:p>
        </p:txBody>
      </p:sp>
      <p:pic>
        <p:nvPicPr>
          <p:cNvPr id="3" name="Picture 2" descr="https://sun9-27.userapi.com/impf/c183/v183982/a8f/oL9ehaJivxU.jpg?size=604x453&amp;quality=96&amp;sign=b9c445d83461cfe990d005b0b9148b21&amp;type=alb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916832"/>
            <a:ext cx="5753100" cy="4314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7848872" cy="5544616"/>
          </a:xfrm>
        </p:spPr>
        <p:txBody>
          <a:bodyPr>
            <a:normAutofit/>
          </a:bodyPr>
          <a:lstStyle/>
          <a:p>
            <a:pPr algn="ctr">
              <a:buNone/>
            </a:pPr>
            <a:r>
              <a:rPr lang="ru-RU" sz="3500" dirty="0" smtClean="0"/>
              <a:t>Что такое успех?</a:t>
            </a:r>
          </a:p>
          <a:p>
            <a:pPr marL="342900" indent="-328613">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ru-RU" sz="3900" dirty="0" smtClean="0">
                <a:solidFill>
                  <a:srgbClr val="FF0000"/>
                </a:solidFill>
              </a:rPr>
              <a:t>Успех</a:t>
            </a:r>
            <a:r>
              <a:rPr lang="ru-RU" sz="3500" dirty="0" smtClean="0"/>
              <a:t> </a:t>
            </a:r>
            <a:r>
              <a:rPr lang="ru-RU" sz="3000" dirty="0" smtClean="0"/>
              <a:t>— это переживание состояния радости, удовлетворение от того, что результат, к которому человек стремился, совпал с его ожиданием.</a:t>
            </a:r>
            <a:endParaRPr lang="ru-RU" sz="3500" dirty="0" smtClean="0"/>
          </a:p>
          <a:p>
            <a:pPr marL="342900" indent="-328613">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ru-RU" sz="3900" dirty="0" smtClean="0">
                <a:solidFill>
                  <a:srgbClr val="FF0000"/>
                </a:solidFill>
              </a:rPr>
              <a:t>Ситуация</a:t>
            </a:r>
            <a:r>
              <a:rPr lang="ru-RU" sz="3500" dirty="0" smtClean="0">
                <a:solidFill>
                  <a:srgbClr val="FF0000"/>
                </a:solidFill>
              </a:rPr>
              <a:t> </a:t>
            </a:r>
            <a:r>
              <a:rPr lang="ru-RU" sz="3000" dirty="0" smtClean="0"/>
              <a:t>— это сочетание условий, которые обеспечивают успех.</a:t>
            </a:r>
            <a:endParaRPr lang="ru-RU" sz="3500" dirty="0" smtClean="0"/>
          </a:p>
          <a:p>
            <a:pPr marL="342900" indent="-328613">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ru-RU" sz="3900" dirty="0" smtClean="0">
                <a:solidFill>
                  <a:srgbClr val="FF0000"/>
                </a:solidFill>
              </a:rPr>
              <a:t>Ситуация успеха </a:t>
            </a:r>
            <a:r>
              <a:rPr lang="ru-RU" sz="2800" dirty="0" smtClean="0"/>
              <a:t>- это переживание субъектом своих личных достижений</a:t>
            </a:r>
            <a:endParaRPr lang="ru-RU" sz="3500" dirty="0" smtClean="0"/>
          </a:p>
          <a:p>
            <a:pPr>
              <a:buNone/>
            </a:pPr>
            <a:endParaRPr lang="ru-RU"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0070C0"/>
                </a:solidFill>
                <a:latin typeface="+mn-lt"/>
                <a:cs typeface="Times New Roman" pitchFamily="16" charset="0"/>
              </a:rPr>
              <a:t>Способы и приемы создания ситуации успеха:</a:t>
            </a:r>
            <a:endParaRPr lang="ru-RU" sz="3200" dirty="0">
              <a:solidFill>
                <a:srgbClr val="0070C0"/>
              </a:solidFill>
              <a:latin typeface="+mn-lt"/>
            </a:endParaRPr>
          </a:p>
        </p:txBody>
      </p:sp>
      <p:sp>
        <p:nvSpPr>
          <p:cNvPr id="3" name="Содержимое 2"/>
          <p:cNvSpPr>
            <a:spLocks noGrp="1"/>
          </p:cNvSpPr>
          <p:nvPr>
            <p:ph idx="1"/>
          </p:nvPr>
        </p:nvSpPr>
        <p:spPr>
          <a:xfrm>
            <a:off x="457200" y="1600200"/>
            <a:ext cx="8075240" cy="4925144"/>
          </a:xfrm>
        </p:spPr>
        <p:txBody>
          <a:bodyPr/>
          <a:lstStyle/>
          <a:p>
            <a:pPr marL="514350" indent="-514350">
              <a:buNone/>
            </a:pPr>
            <a:r>
              <a:rPr lang="ru-RU" sz="2800" dirty="0" smtClean="0">
                <a:cs typeface="Times New Roman" pitchFamily="16" charset="0"/>
              </a:rPr>
              <a:t>1. Установление  психологического контакта, создание атмосферы доверия:                                              улыбка, обращение по имени, поглаживание, сопереживание ученику.</a:t>
            </a:r>
          </a:p>
          <a:p>
            <a:pPr marL="514350" indent="-514350">
              <a:buNone/>
            </a:pPr>
            <a:r>
              <a:rPr lang="ru-RU" sz="2800" dirty="0" smtClean="0">
                <a:cs typeface="Times New Roman" pitchFamily="16" charset="0"/>
              </a:rPr>
              <a:t>2. Снятие чувства страха.</a:t>
            </a:r>
          </a:p>
          <a:p>
            <a:pPr marL="514350" indent="-514350">
              <a:buNone/>
            </a:pPr>
            <a:r>
              <a:rPr lang="ru-RU" sz="2800" dirty="0" smtClean="0">
                <a:cs typeface="Times New Roman" pitchFamily="16" charset="0"/>
              </a:rPr>
              <a:t>3. Четкая инструкция. Совет, как выполнить планируемое.</a:t>
            </a:r>
          </a:p>
          <a:p>
            <a:pPr marL="514350" indent="-514350">
              <a:buNone/>
            </a:pPr>
            <a:r>
              <a:rPr lang="ru-RU" sz="2800" dirty="0" smtClean="0">
                <a:cs typeface="Times New Roman" pitchFamily="16" charset="0"/>
              </a:rPr>
              <a:t>4. Авансирование личности, провозглашение ее достоинств.</a:t>
            </a: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548680"/>
            <a:ext cx="7848872" cy="5328592"/>
          </a:xfrm>
        </p:spPr>
        <p:txBody>
          <a:bodyPr>
            <a:normAutofit fontScale="85000" lnSpcReduction="20000"/>
          </a:bodyPr>
          <a:lstStyle/>
          <a:p>
            <a:pPr marL="342900" indent="-342900" eaLnBrk="0" hangingPunct="0">
              <a:buNone/>
              <a:tabLst>
                <a:tab pos="457200" algn="l"/>
              </a:tabLst>
            </a:pPr>
            <a:r>
              <a:rPr lang="ru-RU" sz="3000" dirty="0" smtClean="0">
                <a:cs typeface="Times New Roman" pitchFamily="18" charset="0"/>
              </a:rPr>
              <a:t>5.</a:t>
            </a:r>
            <a:r>
              <a:rPr lang="ru-RU" sz="3000" dirty="0" smtClean="0">
                <a:solidFill>
                  <a:schemeClr val="accent1"/>
                </a:solidFill>
                <a:cs typeface="Times New Roman" pitchFamily="18" charset="0"/>
              </a:rPr>
              <a:t> </a:t>
            </a:r>
            <a:r>
              <a:rPr lang="ru-RU" sz="3000" dirty="0" smtClean="0">
                <a:cs typeface="Times New Roman" pitchFamily="16" charset="0"/>
              </a:rPr>
              <a:t>Использование приема положительного  подкрепления: переключение внимание ребенка с себя на дело путем усиления его социальной значимости.</a:t>
            </a:r>
          </a:p>
          <a:p>
            <a:pPr marL="342900" indent="-342900" eaLnBrk="0" hangingPunct="0">
              <a:buNone/>
              <a:tabLst>
                <a:tab pos="457200" algn="l"/>
              </a:tabLst>
            </a:pPr>
            <a:r>
              <a:rPr lang="ru-RU" sz="3000" dirty="0" smtClean="0">
                <a:cs typeface="Times New Roman" pitchFamily="16" charset="0"/>
              </a:rPr>
              <a:t>6. Интерпретирование недостатка, как достоинства.</a:t>
            </a:r>
          </a:p>
          <a:p>
            <a:pPr marL="342900" indent="-342900" eaLnBrk="0" hangingPunct="0">
              <a:buNone/>
              <a:tabLst>
                <a:tab pos="457200" algn="l"/>
              </a:tabLst>
            </a:pPr>
            <a:r>
              <a:rPr lang="ru-RU" sz="3000" dirty="0" smtClean="0">
                <a:cs typeface="Times New Roman" pitchFamily="16" charset="0"/>
              </a:rPr>
              <a:t>7. Педагогическое внушение(через интонацию, пластику, мимику) – передает веру в успех и дает импульсы к действию.</a:t>
            </a:r>
          </a:p>
          <a:p>
            <a:pPr marL="342900" indent="-342900" eaLnBrk="0" hangingPunct="0">
              <a:buNone/>
              <a:tabLst>
                <a:tab pos="457200" algn="l"/>
              </a:tabLst>
            </a:pPr>
            <a:r>
              <a:rPr lang="ru-RU" sz="3000" dirty="0" smtClean="0">
                <a:cs typeface="Times New Roman" pitchFamily="16" charset="0"/>
              </a:rPr>
              <a:t>8. Педагогическая оценка результата: оценивание  не человека, а деятельности, отношение ребенка к ней.</a:t>
            </a:r>
          </a:p>
          <a:p>
            <a:pPr marL="342900" indent="-342900" eaLnBrk="0" hangingPunct="0">
              <a:buNone/>
              <a:tabLst>
                <a:tab pos="457200" algn="l"/>
              </a:tabLst>
            </a:pPr>
            <a:r>
              <a:rPr lang="ru-RU" sz="3000" dirty="0" smtClean="0">
                <a:cs typeface="Times New Roman" pitchFamily="16" charset="0"/>
              </a:rPr>
              <a:t>9. Вселение веры ребенку в его будущие успехи</a:t>
            </a:r>
            <a:r>
              <a:rPr lang="ru-RU" sz="2800" dirty="0" smtClean="0">
                <a:cs typeface="Times New Roman" pitchFamily="16" charset="0"/>
              </a:rPr>
              <a:t>.</a:t>
            </a: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solidFill>
                  <a:srgbClr val="0070C0"/>
                </a:solidFill>
                <a:latin typeface="+mn-lt"/>
                <a:cs typeface="Times New Roman" pitchFamily="16" charset="0"/>
              </a:rPr>
              <a:t>Основные типы </a:t>
            </a:r>
            <a:br>
              <a:rPr lang="ru-RU" sz="3600" b="1" dirty="0" smtClean="0">
                <a:solidFill>
                  <a:srgbClr val="0070C0"/>
                </a:solidFill>
                <a:latin typeface="+mn-lt"/>
                <a:cs typeface="Times New Roman" pitchFamily="16" charset="0"/>
              </a:rPr>
            </a:br>
            <a:r>
              <a:rPr lang="ru-RU" sz="3600" b="1" dirty="0" smtClean="0">
                <a:solidFill>
                  <a:srgbClr val="0070C0"/>
                </a:solidFill>
                <a:latin typeface="+mn-lt"/>
                <a:cs typeface="Times New Roman" pitchFamily="16" charset="0"/>
              </a:rPr>
              <a:t>ситуаций успеха:</a:t>
            </a:r>
            <a:endParaRPr lang="ru-RU" sz="3200" b="1" dirty="0">
              <a:solidFill>
                <a:srgbClr val="0070C0"/>
              </a:solidFill>
              <a:latin typeface="+mn-lt"/>
            </a:endParaRPr>
          </a:p>
        </p:txBody>
      </p:sp>
      <p:sp>
        <p:nvSpPr>
          <p:cNvPr id="3" name="Содержимое 2"/>
          <p:cNvSpPr>
            <a:spLocks noGrp="1"/>
          </p:cNvSpPr>
          <p:nvPr>
            <p:ph idx="1"/>
          </p:nvPr>
        </p:nvSpPr>
        <p:spPr/>
        <p:txBody>
          <a:bodyPr/>
          <a:lstStyle/>
          <a:p>
            <a:pPr>
              <a:buNone/>
            </a:pPr>
            <a:r>
              <a:rPr lang="ru-RU" sz="4000" dirty="0" smtClean="0">
                <a:cs typeface="Times New Roman" pitchFamily="16" charset="0"/>
              </a:rPr>
              <a:t>- неожиданная радость;</a:t>
            </a:r>
          </a:p>
          <a:p>
            <a:pPr>
              <a:buNone/>
            </a:pPr>
            <a:r>
              <a:rPr lang="ru-RU" sz="4000" dirty="0" smtClean="0">
                <a:cs typeface="Times New Roman" pitchFamily="16" charset="0"/>
              </a:rPr>
              <a:t>- общая радость;</a:t>
            </a:r>
          </a:p>
          <a:p>
            <a:pPr>
              <a:buNone/>
            </a:pPr>
            <a:r>
              <a:rPr lang="ru-RU" sz="4000" dirty="0" smtClean="0">
                <a:cs typeface="Times New Roman" pitchFamily="16" charset="0"/>
              </a:rPr>
              <a:t>- радость познания.</a:t>
            </a:r>
          </a:p>
          <a:p>
            <a:pPr>
              <a:buNone/>
            </a:pPr>
            <a:endParaRPr lang="ru-RU" dirty="0"/>
          </a:p>
        </p:txBody>
      </p:sp>
      <p:pic>
        <p:nvPicPr>
          <p:cNvPr id="4" name="Picture 4" descr="D:\КАРТИНКИ ВСЕ\1 сентября и школа\e804fc1c6885ca6e060f276fdf0cccb7.gif"/>
          <p:cNvPicPr>
            <a:picLocks noChangeAspect="1" noChangeArrowheads="1" noCrop="1"/>
          </p:cNvPicPr>
          <p:nvPr/>
        </p:nvPicPr>
        <p:blipFill>
          <a:blip r:embed="rId2" cstate="print"/>
          <a:srcRect/>
          <a:stretch>
            <a:fillRect/>
          </a:stretch>
        </p:blipFill>
        <p:spPr bwMode="auto">
          <a:xfrm>
            <a:off x="5436096" y="3933056"/>
            <a:ext cx="2585456" cy="17899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lnSpc>
                <a:spcPct val="80000"/>
              </a:lnSpc>
              <a:defRPr/>
            </a:pPr>
            <a:r>
              <a:rPr lang="ru-RU" sz="4400" b="1" i="1" dirty="0" smtClean="0">
                <a:solidFill>
                  <a:srgbClr val="0070C0"/>
                </a:solidFill>
                <a:latin typeface="+mn-lt"/>
                <a:cs typeface="Times New Roman" pitchFamily="18" charset="0"/>
              </a:rPr>
              <a:t>«Неожиданная радость»</a:t>
            </a:r>
            <a:r>
              <a:rPr lang="ru-RU" b="1" u="sng" dirty="0" smtClean="0">
                <a:solidFill>
                  <a:srgbClr val="0000FF"/>
                </a:solidFill>
                <a:latin typeface="Times New Roman" pitchFamily="18" charset="0"/>
                <a:cs typeface="Times New Roman" pitchFamily="18" charset="0"/>
              </a:rPr>
              <a:t/>
            </a:r>
            <a:br>
              <a:rPr lang="ru-RU" b="1" u="sng" dirty="0" smtClean="0">
                <a:solidFill>
                  <a:srgbClr val="0000FF"/>
                </a:solidFill>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sz="2600" u="sng" dirty="0" smtClean="0">
                <a:solidFill>
                  <a:srgbClr val="000000"/>
                </a:solidFill>
                <a:cs typeface="Times New Roman" pitchFamily="18" charset="0"/>
              </a:rPr>
              <a:t>Приёмы создания ситуации успеха:</a:t>
            </a:r>
          </a:p>
          <a:p>
            <a:pPr>
              <a:lnSpc>
                <a:spcPct val="80000"/>
              </a:lnSpc>
              <a:buNone/>
              <a:defRPr/>
            </a:pPr>
            <a:endParaRPr lang="ru-RU" u="sng"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nSpc>
                <a:spcPct val="80000"/>
              </a:lnSpc>
              <a:buNone/>
              <a:defRPr/>
            </a:pPr>
            <a:r>
              <a:rPr lang="ru-RU" b="1" dirty="0" smtClean="0">
                <a:solidFill>
                  <a:srgbClr val="0070C0"/>
                </a:solidFill>
                <a:latin typeface="Times New Roman" pitchFamily="18" charset="0"/>
                <a:cs typeface="Times New Roman" pitchFamily="18" charset="0"/>
              </a:rPr>
              <a:t>«Даю шанс»</a:t>
            </a:r>
            <a:r>
              <a:rPr lang="ru-RU" b="1" dirty="0" smtClean="0">
                <a:solidFill>
                  <a:srgbClr val="0070C0"/>
                </a:solidFill>
                <a:effectLst>
                  <a:outerShdw blurRad="38100" dist="38100" dir="2700000" algn="tl">
                    <a:srgbClr val="FFFFFF"/>
                  </a:outerShdw>
                </a:effectLst>
                <a:latin typeface="Times New Roman" pitchFamily="18" charset="0"/>
                <a:cs typeface="Times New Roman" pitchFamily="18" charset="0"/>
              </a:rPr>
              <a:t> </a:t>
            </a:r>
            <a:r>
              <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rPr>
              <a:t>- подготовленные педагогические ситуации, при которых ребёнок получает возможность неожиданно раскрыть для самого себя собственные возможности.</a:t>
            </a:r>
          </a:p>
          <a:p>
            <a:pPr>
              <a:lnSpc>
                <a:spcPct val="80000"/>
              </a:lnSpc>
              <a:buNone/>
              <a:defRPr/>
            </a:pPr>
            <a:endPar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nSpc>
                <a:spcPct val="80000"/>
              </a:lnSpc>
              <a:buNone/>
              <a:defRPr/>
            </a:pPr>
            <a:r>
              <a:rPr lang="ru-RU" b="1" dirty="0" smtClean="0">
                <a:solidFill>
                  <a:srgbClr val="0070C0"/>
                </a:solidFill>
                <a:latin typeface="Times New Roman" pitchFamily="18" charset="0"/>
                <a:cs typeface="Times New Roman" pitchFamily="18" charset="0"/>
              </a:rPr>
              <a:t>«Исповедь»</a:t>
            </a:r>
            <a:r>
              <a:rPr lang="ru-RU" b="1" dirty="0" smtClean="0">
                <a:solidFill>
                  <a:srgbClr val="0070C0"/>
                </a:solidFill>
                <a:effectLst>
                  <a:outerShdw blurRad="38100" dist="38100" dir="2700000" algn="tl">
                    <a:srgbClr val="FFFFFF"/>
                  </a:outerShdw>
                </a:effectLst>
                <a:latin typeface="Times New Roman" pitchFamily="18" charset="0"/>
                <a:cs typeface="Times New Roman" pitchFamily="18" charset="0"/>
              </a:rPr>
              <a:t> </a:t>
            </a:r>
            <a:r>
              <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rPr>
              <a:t>-это приём можно применять в тех случаях, когда есть надежда, что искреннее обращение учителя к лучшим чувствам детей получит понимание, вызовет ответный отклик.</a:t>
            </a:r>
          </a:p>
          <a:p>
            <a:pPr>
              <a:lnSpc>
                <a:spcPct val="80000"/>
              </a:lnSpc>
              <a:buFont typeface="Wingdings" pitchFamily="2" charset="2"/>
              <a:buAutoNum type="arabicPeriod"/>
              <a:defRPr/>
            </a:pPr>
            <a:endPar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nSpc>
                <a:spcPct val="80000"/>
              </a:lnSpc>
              <a:buNone/>
              <a:defRPr/>
            </a:pPr>
            <a:r>
              <a:rPr lang="ru-RU" b="1" dirty="0" smtClean="0">
                <a:solidFill>
                  <a:srgbClr val="0070C0"/>
                </a:solidFill>
                <a:latin typeface="Times New Roman" pitchFamily="18" charset="0"/>
                <a:cs typeface="Times New Roman" pitchFamily="18" charset="0"/>
              </a:rPr>
              <a:t>«Лестница»</a:t>
            </a:r>
            <a:r>
              <a:rPr lang="ru-RU" b="1" dirty="0" smtClean="0">
                <a:solidFill>
                  <a:srgbClr val="0070C0"/>
                </a:solidFill>
                <a:effectLst>
                  <a:outerShdw blurRad="38100" dist="38100" dir="2700000" algn="tl">
                    <a:srgbClr val="FFFFFF"/>
                  </a:outerShdw>
                </a:effectLst>
                <a:latin typeface="Times New Roman" pitchFamily="18" charset="0"/>
                <a:cs typeface="Times New Roman" pitchFamily="18" charset="0"/>
              </a:rPr>
              <a:t> </a:t>
            </a:r>
            <a:r>
              <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rPr>
              <a:t>- ситуация, когда учитель постепенно ведёт ученика вверх, поднимаясь с ним по ступеням знаний, психологического самоопределения, обретения веры в себя и окружающих</a:t>
            </a:r>
            <a:r>
              <a:rPr lang="ru-RU" u="sng" dirty="0" smtClean="0">
                <a:solidFill>
                  <a:srgbClr val="000000"/>
                </a:solidFill>
                <a:effectLst>
                  <a:outerShdw blurRad="38100" dist="38100" dir="2700000" algn="tl">
                    <a:srgbClr val="FFFFFF"/>
                  </a:outerShdw>
                </a:effectLst>
                <a:latin typeface="Times New Roman" pitchFamily="18" charset="0"/>
                <a:cs typeface="Times New Roman" pitchFamily="18" charset="0"/>
              </a:rPr>
              <a:t/>
            </a:r>
            <a:br>
              <a:rPr lang="ru-RU" u="sng" dirty="0" smtClean="0">
                <a:solidFill>
                  <a:srgbClr val="000000"/>
                </a:solidFill>
                <a:effectLst>
                  <a:outerShdw blurRad="38100" dist="38100" dir="2700000" algn="tl">
                    <a:srgbClr val="FFFFFF"/>
                  </a:outerShdw>
                </a:effectLst>
                <a:latin typeface="Times New Roman" pitchFamily="18" charset="0"/>
                <a:cs typeface="Times New Roman" pitchFamily="18" charset="0"/>
              </a:rPr>
            </a:br>
            <a:endParaRPr lang="ru-RU" dirty="0"/>
          </a:p>
        </p:txBody>
      </p:sp>
      <p:pic>
        <p:nvPicPr>
          <p:cNvPr id="4" name="Picture 3" descr="E:\мои документы\Документы\Лида\картинки\анимашки\Анимашки - Школа\49.gif"/>
          <p:cNvPicPr>
            <a:picLocks noChangeAspect="1" noChangeArrowheads="1" noCrop="1"/>
          </p:cNvPicPr>
          <p:nvPr/>
        </p:nvPicPr>
        <p:blipFill>
          <a:blip r:embed="rId2" cstate="print"/>
          <a:srcRect/>
          <a:stretch>
            <a:fillRect/>
          </a:stretch>
        </p:blipFill>
        <p:spPr bwMode="auto">
          <a:xfrm>
            <a:off x="7668344" y="4221088"/>
            <a:ext cx="116254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i="1" dirty="0" smtClean="0">
                <a:solidFill>
                  <a:srgbClr val="0070C0"/>
                </a:solidFill>
                <a:latin typeface="+mn-lt"/>
                <a:cs typeface="Times New Roman" pitchFamily="18" charset="0"/>
              </a:rPr>
              <a:t>«</a:t>
            </a:r>
            <a:r>
              <a:rPr lang="ru-RU" sz="3600" b="1" i="1" dirty="0" smtClean="0">
                <a:solidFill>
                  <a:srgbClr val="0070C0"/>
                </a:solidFill>
                <a:latin typeface="+mn-lt"/>
                <a:cs typeface="Times New Roman" pitchFamily="18" charset="0"/>
              </a:rPr>
              <a:t>Общая радость</a:t>
            </a:r>
            <a:r>
              <a:rPr lang="ru-RU" sz="3600" i="1" dirty="0" smtClean="0">
                <a:solidFill>
                  <a:srgbClr val="0070C0"/>
                </a:solidFill>
                <a:latin typeface="+mn-lt"/>
                <a:cs typeface="Times New Roman" pitchFamily="18" charset="0"/>
              </a:rPr>
              <a:t>» </a:t>
            </a:r>
            <a:r>
              <a:rPr lang="ru-RU" sz="1200" i="1" dirty="0" smtClean="0">
                <a:solidFill>
                  <a:srgbClr val="0000FF"/>
                </a:solidFill>
                <a:latin typeface="Times New Roman" pitchFamily="18" charset="0"/>
                <a:cs typeface="Times New Roman" pitchFamily="18" charset="0"/>
              </a:rPr>
              <a:t/>
            </a:r>
            <a:br>
              <a:rPr lang="ru-RU" sz="1200" i="1" dirty="0" smtClean="0">
                <a:solidFill>
                  <a:srgbClr val="0000FF"/>
                </a:solidFill>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467544" y="1340768"/>
            <a:ext cx="7467600" cy="4873752"/>
          </a:xfrm>
        </p:spPr>
        <p:txBody>
          <a:bodyPr/>
          <a:lstStyle/>
          <a:p>
            <a:pPr>
              <a:buNone/>
            </a:pPr>
            <a:r>
              <a:rPr lang="ru-RU" u="sng" dirty="0" smtClean="0">
                <a:solidFill>
                  <a:srgbClr val="000000"/>
                </a:solidFill>
                <a:latin typeface="Times New Roman" pitchFamily="18" charset="0"/>
                <a:cs typeface="Times New Roman" pitchFamily="18" charset="0"/>
              </a:rPr>
              <a:t>Приёмы создания ситуации:</a:t>
            </a:r>
          </a:p>
          <a:p>
            <a:pPr>
              <a:lnSpc>
                <a:spcPct val="80000"/>
              </a:lnSpc>
              <a:buNone/>
              <a:defRPr/>
            </a:pPr>
            <a:r>
              <a:rPr lang="ru-RU" b="1" dirty="0" smtClean="0">
                <a:solidFill>
                  <a:srgbClr val="0070C0"/>
                </a:solidFill>
                <a:latin typeface="Times New Roman" pitchFamily="18" charset="0"/>
                <a:cs typeface="Times New Roman" pitchFamily="18" charset="0"/>
              </a:rPr>
              <a:t>«Следуй за нами»</a:t>
            </a:r>
            <a:r>
              <a:rPr lang="ru-RU" b="1" dirty="0" smtClean="0">
                <a:solidFill>
                  <a:srgbClr val="0070C0"/>
                </a:solidFill>
                <a:effectLst>
                  <a:outerShdw blurRad="38100" dist="38100" dir="2700000" algn="tl">
                    <a:srgbClr val="FFFFFF"/>
                  </a:outerShdw>
                </a:effectLst>
                <a:latin typeface="Times New Roman" pitchFamily="18" charset="0"/>
                <a:cs typeface="Times New Roman" pitchFamily="18" charset="0"/>
              </a:rPr>
              <a:t> </a:t>
            </a:r>
            <a:r>
              <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rPr>
              <a:t>- даёт возможность разбудить дремлющую мысль ученика, дать ему возможность обрести радость признания в себе интеллектуальных сил. Реакция окружающих будет служить для него одновременно и сигналом пробуждения и стимулом познания, и результатом усилий.</a:t>
            </a:r>
          </a:p>
          <a:p>
            <a:pPr>
              <a:lnSpc>
                <a:spcPct val="80000"/>
              </a:lnSpc>
              <a:buNone/>
              <a:defRPr/>
            </a:pPr>
            <a:endPar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nSpc>
                <a:spcPct val="80000"/>
              </a:lnSpc>
              <a:buNone/>
              <a:defRPr/>
            </a:pPr>
            <a:r>
              <a:rPr lang="ru-RU" b="1" dirty="0" smtClean="0">
                <a:solidFill>
                  <a:srgbClr val="0070C0"/>
                </a:solidFill>
                <a:latin typeface="Times New Roman" pitchFamily="18" charset="0"/>
                <a:cs typeface="Times New Roman" pitchFamily="18" charset="0"/>
              </a:rPr>
              <a:t>«Эмоциональный всплеск», «Заражение»</a:t>
            </a:r>
            <a:r>
              <a:rPr lang="ru-RU" b="1" dirty="0" smtClean="0">
                <a:solidFill>
                  <a:srgbClr val="0070C0"/>
                </a:solidFill>
                <a:effectLst>
                  <a:outerShdw blurRad="38100" dist="38100" dir="2700000" algn="tl">
                    <a:srgbClr val="FFFFFF"/>
                  </a:outerShdw>
                </a:effectLst>
                <a:latin typeface="Times New Roman" pitchFamily="18" charset="0"/>
                <a:cs typeface="Times New Roman" pitchFamily="18" charset="0"/>
              </a:rPr>
              <a:t> </a:t>
            </a:r>
            <a:r>
              <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rPr>
              <a:t>- учитель должен найти способ разбудить интеллектуальный потенциал, который скрывается в каждом ученике, помочь родить усилие, которое родит мысль, а мысль превратится в знание и ответное чувство признательности. В конечном итоге появится вера в себя, вера в успех. </a:t>
            </a:r>
          </a:p>
          <a:p>
            <a:pPr>
              <a:buNone/>
            </a:pPr>
            <a:endParaRPr lang="ru-RU" dirty="0"/>
          </a:p>
        </p:txBody>
      </p:sp>
      <p:pic>
        <p:nvPicPr>
          <p:cNvPr id="4" name="Picture 3" descr="E:\мои документы\Документы\Лида\картинки\анимашки\Анимашки - Школа\49.gif"/>
          <p:cNvPicPr>
            <a:picLocks noChangeAspect="1" noChangeArrowheads="1" noCrop="1"/>
          </p:cNvPicPr>
          <p:nvPr/>
        </p:nvPicPr>
        <p:blipFill>
          <a:blip r:embed="rId2" cstate="print"/>
          <a:srcRect/>
          <a:stretch>
            <a:fillRect/>
          </a:stretch>
        </p:blipFill>
        <p:spPr bwMode="auto">
          <a:xfrm>
            <a:off x="7812360" y="4293096"/>
            <a:ext cx="1071563" cy="139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i="1" dirty="0" smtClean="0">
                <a:solidFill>
                  <a:srgbClr val="0070C0"/>
                </a:solidFill>
                <a:latin typeface="+mn-lt"/>
                <a:cs typeface="Times New Roman" pitchFamily="18" charset="0"/>
              </a:rPr>
              <a:t>«Радость познания»</a:t>
            </a:r>
            <a:endParaRPr lang="ru-RU" sz="3600" dirty="0">
              <a:solidFill>
                <a:srgbClr val="0070C0"/>
              </a:solidFill>
              <a:latin typeface="+mn-lt"/>
            </a:endParaRPr>
          </a:p>
        </p:txBody>
      </p:sp>
      <p:sp>
        <p:nvSpPr>
          <p:cNvPr id="3" name="Содержимое 2"/>
          <p:cNvSpPr>
            <a:spLocks noGrp="1"/>
          </p:cNvSpPr>
          <p:nvPr>
            <p:ph idx="1"/>
          </p:nvPr>
        </p:nvSpPr>
        <p:spPr/>
        <p:txBody>
          <a:bodyPr>
            <a:normAutofit fontScale="92500" lnSpcReduction="20000"/>
          </a:bodyPr>
          <a:lstStyle/>
          <a:p>
            <a:pPr>
              <a:buNone/>
            </a:pPr>
            <a:r>
              <a:rPr lang="ru-RU" u="sng" dirty="0" smtClean="0">
                <a:solidFill>
                  <a:srgbClr val="000000"/>
                </a:solidFill>
                <a:latin typeface="Times New Roman" pitchFamily="18" charset="0"/>
                <a:cs typeface="Times New Roman" pitchFamily="18" charset="0"/>
              </a:rPr>
              <a:t>Приёмы создания ситуации успеха:</a:t>
            </a:r>
          </a:p>
          <a:p>
            <a:pPr>
              <a:buNone/>
            </a:pPr>
            <a:r>
              <a:rPr lang="ru-RU" b="1" dirty="0" smtClean="0">
                <a:solidFill>
                  <a:srgbClr val="0070C0"/>
                </a:solidFill>
                <a:latin typeface="Times New Roman" pitchFamily="18" charset="0"/>
                <a:cs typeface="Times New Roman" pitchFamily="18" charset="0"/>
              </a:rPr>
              <a:t>«Эврика»-</a:t>
            </a:r>
            <a:r>
              <a:rPr lang="ru-RU" b="1" dirty="0" smtClean="0">
                <a:solidFill>
                  <a:srgbClr val="0070C0"/>
                </a:solidFill>
                <a:effectLst>
                  <a:outerShdw blurRad="38100" dist="38100" dir="2700000" algn="tl">
                    <a:srgbClr val="FFFFFF"/>
                  </a:outerShdw>
                </a:effectLst>
                <a:latin typeface="Times New Roman" pitchFamily="18" charset="0"/>
                <a:cs typeface="Times New Roman" pitchFamily="18" charset="0"/>
              </a:rPr>
              <a:t> </a:t>
            </a:r>
            <a:r>
              <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rPr>
              <a:t>суть состоит в том, чтобы создать условия, при которых ребёнок, выполняя учебное задание, неожиданно для себя пришёл к выводу, раскрывающему неизвестные для него ранее возможности.</a:t>
            </a:r>
          </a:p>
          <a:p>
            <a:pPr>
              <a:buNone/>
            </a:pPr>
            <a:r>
              <a:rPr lang="ru-RU" b="1" dirty="0" smtClean="0">
                <a:solidFill>
                  <a:srgbClr val="0070C0"/>
                </a:solidFill>
                <a:latin typeface="Times New Roman" pitchFamily="18" charset="0"/>
                <a:cs typeface="Times New Roman" pitchFamily="18" charset="0"/>
              </a:rPr>
              <a:t>«Линия горизонта»</a:t>
            </a:r>
            <a:r>
              <a:rPr lang="ru-RU" b="1" dirty="0" smtClean="0">
                <a:solidFill>
                  <a:srgbClr val="0070C0"/>
                </a:solidFill>
                <a:effectLst>
                  <a:outerShdw blurRad="38100" dist="38100" dir="2700000" algn="tl">
                    <a:srgbClr val="FFFFFF"/>
                  </a:outerShdw>
                </a:effectLst>
                <a:latin typeface="Times New Roman" pitchFamily="18" charset="0"/>
                <a:cs typeface="Times New Roman" pitchFamily="18" charset="0"/>
              </a:rPr>
              <a:t> </a:t>
            </a:r>
            <a:r>
              <a:rPr lang="ru-RU" dirty="0" smtClean="0">
                <a:solidFill>
                  <a:srgbClr val="000000"/>
                </a:solidFill>
                <a:effectLst>
                  <a:outerShdw blurRad="38100" dist="38100" dir="2700000" algn="tl">
                    <a:srgbClr val="FFFFFF"/>
                  </a:outerShdw>
                </a:effectLst>
                <a:latin typeface="Times New Roman" pitchFamily="18" charset="0"/>
                <a:cs typeface="Times New Roman" pitchFamily="18" charset="0"/>
              </a:rPr>
              <a:t>- однажды открыв для себя увлекательность поиска, погружения в мир неведомого, школьник может уже постоянно стремиться к поиску, не считаясь с трудностями, неудачами.</a:t>
            </a:r>
            <a:endParaRPr lang="ru-RU" dirty="0"/>
          </a:p>
        </p:txBody>
      </p:sp>
      <p:pic>
        <p:nvPicPr>
          <p:cNvPr id="4" name="Picture 3" descr="E:\мои документы\Документы\Лида\картинки\анимашки\Анимашки - Школа\49.gif"/>
          <p:cNvPicPr>
            <a:picLocks noChangeAspect="1" noChangeArrowheads="1" noCrop="1"/>
          </p:cNvPicPr>
          <p:nvPr/>
        </p:nvPicPr>
        <p:blipFill>
          <a:blip r:embed="rId2" cstate="print"/>
          <a:srcRect/>
          <a:stretch>
            <a:fillRect/>
          </a:stretch>
        </p:blipFill>
        <p:spPr bwMode="auto">
          <a:xfrm>
            <a:off x="7812360" y="4365104"/>
            <a:ext cx="1071563" cy="139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0070C0"/>
                </a:solidFill>
                <a:latin typeface="+mn-lt"/>
                <a:cs typeface="Times New Roman" pitchFamily="16" charset="0"/>
              </a:rPr>
              <a:t>Позитивные моменты:</a:t>
            </a:r>
            <a:endParaRPr lang="ru-RU" sz="3200" dirty="0">
              <a:solidFill>
                <a:srgbClr val="0070C0"/>
              </a:solidFill>
              <a:latin typeface="+mn-lt"/>
            </a:endParaRPr>
          </a:p>
        </p:txBody>
      </p:sp>
      <p:sp>
        <p:nvSpPr>
          <p:cNvPr id="3" name="Содержимое 2"/>
          <p:cNvSpPr>
            <a:spLocks noGrp="1"/>
          </p:cNvSpPr>
          <p:nvPr>
            <p:ph idx="1"/>
          </p:nvPr>
        </p:nvSpPr>
        <p:spPr>
          <a:xfrm>
            <a:off x="467544" y="1772816"/>
            <a:ext cx="8136904" cy="4032448"/>
          </a:xfrm>
        </p:spPr>
        <p:txBody>
          <a:bodyPr/>
          <a:lstStyle/>
          <a:p>
            <a:pPr algn="just">
              <a:lnSpc>
                <a:spcPct val="90000"/>
              </a:lnSpc>
              <a:buNone/>
              <a:defRPr/>
            </a:pPr>
            <a:r>
              <a:rPr lang="ru-RU" b="1" dirty="0" smtClean="0">
                <a:solidFill>
                  <a:srgbClr val="000000"/>
                </a:solidFill>
                <a:cs typeface="Times New Roman" pitchFamily="18" charset="0"/>
              </a:rPr>
              <a:t>- переживание успеха внушает человеку уверенность в собственных силах;</a:t>
            </a:r>
          </a:p>
          <a:p>
            <a:pPr algn="just">
              <a:lnSpc>
                <a:spcPct val="90000"/>
              </a:lnSpc>
              <a:buNone/>
              <a:defRPr/>
            </a:pPr>
            <a:r>
              <a:rPr lang="ru-RU" b="1" dirty="0" smtClean="0">
                <a:solidFill>
                  <a:srgbClr val="000000"/>
                </a:solidFill>
                <a:cs typeface="Times New Roman" pitchFamily="18" charset="0"/>
              </a:rPr>
              <a:t>- появляется желание вновь достигнуть хороших результатов, чтобы еще раз пережить радость от успеха;</a:t>
            </a:r>
          </a:p>
          <a:p>
            <a:pPr algn="just">
              <a:lnSpc>
                <a:spcPct val="90000"/>
              </a:lnSpc>
              <a:buNone/>
              <a:defRPr/>
            </a:pPr>
            <a:r>
              <a:rPr lang="ru-RU" b="1" dirty="0" smtClean="0">
                <a:solidFill>
                  <a:srgbClr val="000000"/>
                </a:solidFill>
                <a:cs typeface="Times New Roman" pitchFamily="18" charset="0"/>
              </a:rPr>
              <a:t>- положительные эмоции, рождающиеся в результате успешной деятельности, создают ощущение внутреннего благополучия, что, в свою очередь, благотворно влияет на общее отношение человека к окружающему миру.</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204864"/>
            <a:ext cx="6243654" cy="4214842"/>
          </a:xfrm>
        </p:spPr>
        <p:txBody>
          <a:bodyPr>
            <a:normAutofit fontScale="90000"/>
          </a:bodyPr>
          <a:lstStyle/>
          <a:p>
            <a:r>
              <a:rPr lang="ru-RU" sz="2000" dirty="0" smtClean="0">
                <a:solidFill>
                  <a:schemeClr val="tx1"/>
                </a:solidFill>
              </a:rPr>
              <a:t>Цель</a:t>
            </a:r>
            <a:r>
              <a:rPr lang="ru-RU" sz="2000" b="0" dirty="0" smtClean="0">
                <a:solidFill>
                  <a:schemeClr val="tx1"/>
                </a:solidFill>
              </a:rPr>
              <a:t>: создание ситуации успеха ученика на уроке как одно из условий </a:t>
            </a:r>
            <a:r>
              <a:rPr lang="ru-RU" sz="2000" b="0" dirty="0" smtClean="0">
                <a:solidFill>
                  <a:schemeClr val="tx1"/>
                </a:solidFill>
              </a:rPr>
              <a:t>здоровья - </a:t>
            </a:r>
            <a:r>
              <a:rPr lang="ru-RU" sz="2000" b="0" dirty="0" smtClean="0">
                <a:solidFill>
                  <a:schemeClr val="tx1"/>
                </a:solidFill>
              </a:rPr>
              <a:t>сберегающей среды обучения.</a:t>
            </a:r>
            <a:br>
              <a:rPr lang="ru-RU" sz="2000" b="0" dirty="0" smtClean="0">
                <a:solidFill>
                  <a:schemeClr val="tx1"/>
                </a:solidFill>
              </a:rPr>
            </a:br>
            <a:r>
              <a:rPr lang="ru-RU" sz="2000" b="0" dirty="0" smtClean="0">
                <a:solidFill>
                  <a:schemeClr val="tx1"/>
                </a:solidFill>
              </a:rPr>
              <a:t/>
            </a:r>
            <a:br>
              <a:rPr lang="ru-RU" sz="2000" b="0" dirty="0" smtClean="0">
                <a:solidFill>
                  <a:schemeClr val="tx1"/>
                </a:solidFill>
              </a:rPr>
            </a:br>
            <a:r>
              <a:rPr lang="ru-RU" sz="2000" dirty="0" smtClean="0">
                <a:solidFill>
                  <a:schemeClr val="tx1"/>
                </a:solidFill>
              </a:rPr>
              <a:t/>
            </a:r>
            <a:br>
              <a:rPr lang="ru-RU" sz="2000" dirty="0" smtClean="0">
                <a:solidFill>
                  <a:schemeClr val="tx1"/>
                </a:solidFill>
              </a:rPr>
            </a:br>
            <a:r>
              <a:rPr lang="ru-RU" sz="2000" dirty="0" smtClean="0">
                <a:solidFill>
                  <a:schemeClr val="tx1"/>
                </a:solidFill>
              </a:rPr>
              <a:t>Задачи:</a:t>
            </a:r>
            <a:br>
              <a:rPr lang="ru-RU" sz="2000" dirty="0" smtClean="0">
                <a:solidFill>
                  <a:schemeClr val="tx1"/>
                </a:solidFill>
              </a:rPr>
            </a:br>
            <a:r>
              <a:rPr lang="ru-RU" sz="2000" b="0" dirty="0" smtClean="0">
                <a:solidFill>
                  <a:schemeClr val="tx1"/>
                </a:solidFill>
              </a:rPr>
              <a:t>систематизировать приемы и методы создания ситуации успеха учащихся на уроке;</a:t>
            </a:r>
            <a:br>
              <a:rPr lang="ru-RU" sz="2000" b="0" dirty="0" smtClean="0">
                <a:solidFill>
                  <a:schemeClr val="tx1"/>
                </a:solidFill>
              </a:rPr>
            </a:br>
            <a:r>
              <a:rPr lang="ru-RU" sz="2000" b="0" dirty="0" smtClean="0">
                <a:solidFill>
                  <a:schemeClr val="tx1"/>
                </a:solidFill>
              </a:rPr>
              <a:t>разработать с педагогами "банк данных" ситуаций успеха на уроке для правильного</a:t>
            </a:r>
            <a:br>
              <a:rPr lang="ru-RU" sz="2000" b="0" dirty="0" smtClean="0">
                <a:solidFill>
                  <a:schemeClr val="tx1"/>
                </a:solidFill>
              </a:rPr>
            </a:br>
            <a:r>
              <a:rPr lang="ru-RU" sz="2000" b="0" dirty="0" smtClean="0">
                <a:solidFill>
                  <a:schemeClr val="tx1"/>
                </a:solidFill>
              </a:rPr>
              <a:t>формирования личности школьника;</a:t>
            </a:r>
            <a:br>
              <a:rPr lang="ru-RU" sz="2000" b="0" dirty="0" smtClean="0">
                <a:solidFill>
                  <a:schemeClr val="tx1"/>
                </a:solidFill>
              </a:rPr>
            </a:br>
            <a:r>
              <a:rPr lang="ru-RU" sz="2000" b="0" dirty="0" smtClean="0">
                <a:solidFill>
                  <a:schemeClr val="tx1"/>
                </a:solidFill>
              </a:rPr>
              <a:t>способствовать расширению коммуникативной компетентности педагогов.</a:t>
            </a:r>
            <a:endParaRPr lang="ru-RU" sz="2000" b="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0070C0"/>
                </a:solidFill>
                <a:latin typeface="+mn-lt"/>
                <a:cs typeface="Times New Roman" pitchFamily="16" charset="0"/>
              </a:rPr>
              <a:t>Негативные моменты:</a:t>
            </a:r>
            <a:endParaRPr lang="ru-RU" sz="3600" dirty="0">
              <a:solidFill>
                <a:srgbClr val="0070C0"/>
              </a:solidFill>
              <a:latin typeface="+mn-lt"/>
            </a:endParaRPr>
          </a:p>
        </p:txBody>
      </p:sp>
      <p:sp>
        <p:nvSpPr>
          <p:cNvPr id="3" name="Содержимое 2"/>
          <p:cNvSpPr>
            <a:spLocks noGrp="1"/>
          </p:cNvSpPr>
          <p:nvPr>
            <p:ph idx="1"/>
          </p:nvPr>
        </p:nvSpPr>
        <p:spPr>
          <a:xfrm>
            <a:off x="457200" y="1600200"/>
            <a:ext cx="7931224" cy="4873752"/>
          </a:xfrm>
        </p:spPr>
        <p:txBody>
          <a:bodyPr>
            <a:normAutofit fontScale="92500"/>
          </a:bodyPr>
          <a:lstStyle/>
          <a:p>
            <a:pPr algn="just">
              <a:lnSpc>
                <a:spcPct val="80000"/>
              </a:lnSpc>
              <a:buNone/>
              <a:defRPr/>
            </a:pPr>
            <a:r>
              <a:rPr lang="ru-RU" b="1" dirty="0" smtClean="0">
                <a:solidFill>
                  <a:srgbClr val="000000"/>
                </a:solidFill>
                <a:effectLst>
                  <a:outerShdw blurRad="38100" dist="38100" dir="2700000" algn="tl">
                    <a:srgbClr val="FFFFFF"/>
                  </a:outerShdw>
                </a:effectLst>
                <a:latin typeface="Times New Roman" pitchFamily="18" charset="0"/>
                <a:cs typeface="Times New Roman" pitchFamily="18" charset="0"/>
              </a:rPr>
              <a:t>- успех, доставшийся ценой небольших усилий, может привести к переоценке, точнее, к завышенной оценке своих возможностей;</a:t>
            </a:r>
          </a:p>
          <a:p>
            <a:pPr algn="just">
              <a:lnSpc>
                <a:spcPct val="80000"/>
              </a:lnSpc>
              <a:buNone/>
              <a:defRPr/>
            </a:pPr>
            <a:endParaRPr lang="ru-RU" b="1"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gn="just">
              <a:lnSpc>
                <a:spcPct val="80000"/>
              </a:lnSpc>
              <a:buNone/>
              <a:defRPr/>
            </a:pPr>
            <a:r>
              <a:rPr lang="ru-RU" b="1" dirty="0" smtClean="0">
                <a:solidFill>
                  <a:srgbClr val="000000"/>
                </a:solidFill>
                <a:effectLst>
                  <a:outerShdw blurRad="38100" dist="38100" dir="2700000" algn="tl">
                    <a:srgbClr val="FFFFFF"/>
                  </a:outerShdw>
                </a:effectLst>
                <a:latin typeface="Times New Roman" pitchFamily="18" charset="0"/>
                <a:cs typeface="Times New Roman" pitchFamily="18" charset="0"/>
              </a:rPr>
              <a:t>- за сильным переживанием какой-либо эмоции обязательно следует расслабление: если же в этот период предложить человеку какую-то деятельность, то она, скорее всего, будет менее успешна, чем предыдущая;</a:t>
            </a:r>
          </a:p>
          <a:p>
            <a:pPr algn="just">
              <a:lnSpc>
                <a:spcPct val="80000"/>
              </a:lnSpc>
              <a:buNone/>
              <a:defRPr/>
            </a:pPr>
            <a:endParaRPr lang="ru-RU" b="1"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gn="just">
              <a:lnSpc>
                <a:spcPct val="80000"/>
              </a:lnSpc>
              <a:buNone/>
              <a:defRPr/>
            </a:pPr>
            <a:r>
              <a:rPr lang="ru-RU" b="1" dirty="0" smtClean="0">
                <a:solidFill>
                  <a:srgbClr val="000000"/>
                </a:solidFill>
                <a:effectLst>
                  <a:outerShdw blurRad="38100" dist="38100" dir="2700000" algn="tl">
                    <a:srgbClr val="FFFFFF"/>
                  </a:outerShdw>
                </a:effectLst>
                <a:latin typeface="Times New Roman" pitchFamily="18" charset="0"/>
                <a:cs typeface="Times New Roman" pitchFamily="18" charset="0"/>
              </a:rPr>
              <a:t>- переживание успеха может быть омрачено, если результат, важный и значимый для ученика, не будет адекватно оценен одноклассниками и учителем;</a:t>
            </a:r>
          </a:p>
          <a:p>
            <a:pPr algn="just">
              <a:lnSpc>
                <a:spcPct val="80000"/>
              </a:lnSpc>
              <a:buNone/>
              <a:defRPr/>
            </a:pPr>
            <a:endParaRPr lang="ru-RU" b="1" dirty="0" smtClean="0">
              <a:solidFill>
                <a:srgbClr val="000000"/>
              </a:solidFill>
              <a:effectLst>
                <a:outerShdw blurRad="38100" dist="38100" dir="2700000" algn="tl">
                  <a:srgbClr val="FFFFFF"/>
                </a:outerShdw>
              </a:effectLst>
              <a:latin typeface="Times New Roman" pitchFamily="18" charset="0"/>
              <a:cs typeface="Times New Roman" pitchFamily="18" charset="0"/>
            </a:endParaRPr>
          </a:p>
          <a:p>
            <a:pPr algn="just">
              <a:lnSpc>
                <a:spcPct val="80000"/>
              </a:lnSpc>
              <a:buNone/>
              <a:defRPr/>
            </a:pPr>
            <a:r>
              <a:rPr lang="ru-RU" b="1" dirty="0" smtClean="0">
                <a:latin typeface="Times New Roman" pitchFamily="18" charset="0"/>
                <a:cs typeface="Times New Roman" pitchFamily="18" charset="0"/>
              </a:rPr>
              <a:t>- эмоция успеха не явится сильным переживанием, если результаты деятельности не значимы для ученика.</a:t>
            </a:r>
          </a:p>
          <a:p>
            <a:pPr>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solidFill>
                  <a:srgbClr val="0070C0"/>
                </a:solidFill>
                <a:latin typeface="+mn-lt"/>
                <a:cs typeface="Times New Roman" pitchFamily="16" charset="0"/>
              </a:rPr>
              <a:t>Выводы:</a:t>
            </a:r>
            <a:endParaRPr lang="ru-RU" sz="3600" dirty="0">
              <a:solidFill>
                <a:srgbClr val="0070C0"/>
              </a:solidFill>
              <a:latin typeface="+mn-lt"/>
            </a:endParaRPr>
          </a:p>
        </p:txBody>
      </p:sp>
      <p:sp>
        <p:nvSpPr>
          <p:cNvPr id="3" name="Содержимое 2"/>
          <p:cNvSpPr>
            <a:spLocks noGrp="1"/>
          </p:cNvSpPr>
          <p:nvPr>
            <p:ph idx="1"/>
          </p:nvPr>
        </p:nvSpPr>
        <p:spPr>
          <a:xfrm>
            <a:off x="457200" y="1600200"/>
            <a:ext cx="7931224" cy="4873752"/>
          </a:xfrm>
        </p:spPr>
        <p:txBody>
          <a:bodyPr>
            <a:normAutofit fontScale="92500" lnSpcReduction="20000"/>
          </a:bodyPr>
          <a:lstStyle/>
          <a:p>
            <a:pPr>
              <a:lnSpc>
                <a:spcPct val="80000"/>
              </a:lnSpc>
              <a:buNone/>
              <a:defRPr/>
            </a:pPr>
            <a:r>
              <a:rPr lang="ru-RU" sz="2800" i="1" dirty="0" smtClean="0">
                <a:solidFill>
                  <a:srgbClr val="000000"/>
                </a:solidFill>
                <a:cs typeface="Times New Roman" pitchFamily="18" charset="0"/>
              </a:rPr>
              <a:t>- личная заинтересованность ученика;</a:t>
            </a:r>
          </a:p>
          <a:p>
            <a:pPr>
              <a:lnSpc>
                <a:spcPct val="80000"/>
              </a:lnSpc>
              <a:buNone/>
              <a:defRPr/>
            </a:pPr>
            <a:endParaRPr lang="ru-RU" sz="2800" i="1" dirty="0" smtClean="0">
              <a:solidFill>
                <a:srgbClr val="000000"/>
              </a:solidFill>
              <a:cs typeface="Times New Roman" pitchFamily="18" charset="0"/>
            </a:endParaRPr>
          </a:p>
          <a:p>
            <a:pPr>
              <a:lnSpc>
                <a:spcPct val="80000"/>
              </a:lnSpc>
              <a:buNone/>
              <a:defRPr/>
            </a:pPr>
            <a:r>
              <a:rPr lang="ru-RU" sz="2800" i="1" dirty="0" smtClean="0">
                <a:solidFill>
                  <a:srgbClr val="000000"/>
                </a:solidFill>
                <a:cs typeface="Times New Roman" pitchFamily="18" charset="0"/>
              </a:rPr>
              <a:t>- уровень </a:t>
            </a:r>
            <a:r>
              <a:rPr lang="ru-RU" sz="2800" i="1" dirty="0" err="1" smtClean="0">
                <a:solidFill>
                  <a:srgbClr val="000000"/>
                </a:solidFill>
                <a:cs typeface="Times New Roman" pitchFamily="18" charset="0"/>
              </a:rPr>
              <a:t>общеучебных</a:t>
            </a:r>
            <a:r>
              <a:rPr lang="ru-RU" sz="2800" i="1" dirty="0" smtClean="0">
                <a:solidFill>
                  <a:srgbClr val="000000"/>
                </a:solidFill>
                <a:cs typeface="Times New Roman" pitchFamily="18" charset="0"/>
              </a:rPr>
              <a:t> умений и навыков учащегося;</a:t>
            </a:r>
          </a:p>
          <a:p>
            <a:pPr>
              <a:lnSpc>
                <a:spcPct val="80000"/>
              </a:lnSpc>
              <a:buNone/>
              <a:defRPr/>
            </a:pPr>
            <a:endParaRPr lang="ru-RU" sz="2800" i="1" dirty="0" smtClean="0">
              <a:solidFill>
                <a:srgbClr val="000000"/>
              </a:solidFill>
              <a:cs typeface="Times New Roman" pitchFamily="18" charset="0"/>
            </a:endParaRPr>
          </a:p>
          <a:p>
            <a:pPr>
              <a:lnSpc>
                <a:spcPct val="80000"/>
              </a:lnSpc>
              <a:buNone/>
              <a:defRPr/>
            </a:pPr>
            <a:r>
              <a:rPr lang="ru-RU" sz="2800" i="1" dirty="0" smtClean="0">
                <a:solidFill>
                  <a:srgbClr val="000000"/>
                </a:solidFill>
                <a:cs typeface="Times New Roman" pitchFamily="18" charset="0"/>
              </a:rPr>
              <a:t>- взаимоотношения, сложившиеся с конкретным учителем, стиль общения педагога;</a:t>
            </a:r>
          </a:p>
          <a:p>
            <a:pPr>
              <a:lnSpc>
                <a:spcPct val="80000"/>
              </a:lnSpc>
              <a:buNone/>
              <a:defRPr/>
            </a:pPr>
            <a:endParaRPr lang="ru-RU" sz="2800" i="1" dirty="0" smtClean="0">
              <a:solidFill>
                <a:srgbClr val="000000"/>
              </a:solidFill>
              <a:cs typeface="Times New Roman" pitchFamily="18" charset="0"/>
            </a:endParaRPr>
          </a:p>
          <a:p>
            <a:pPr>
              <a:lnSpc>
                <a:spcPct val="80000"/>
              </a:lnSpc>
              <a:buNone/>
              <a:defRPr/>
            </a:pPr>
            <a:r>
              <a:rPr lang="ru-RU" sz="2800" i="1" dirty="0" smtClean="0">
                <a:solidFill>
                  <a:srgbClr val="000000"/>
                </a:solidFill>
                <a:cs typeface="Times New Roman" pitchFamily="18" charset="0"/>
              </a:rPr>
              <a:t>- характер взаимоотношений, принятый в конкретном ученическом коллективе, классе;</a:t>
            </a:r>
          </a:p>
          <a:p>
            <a:pPr>
              <a:lnSpc>
                <a:spcPct val="80000"/>
              </a:lnSpc>
              <a:buNone/>
              <a:defRPr/>
            </a:pPr>
            <a:endParaRPr lang="ru-RU" sz="2800" i="1" dirty="0" smtClean="0">
              <a:solidFill>
                <a:srgbClr val="000000"/>
              </a:solidFill>
              <a:cs typeface="Times New Roman" pitchFamily="18" charset="0"/>
            </a:endParaRPr>
          </a:p>
          <a:p>
            <a:pPr>
              <a:lnSpc>
                <a:spcPct val="80000"/>
              </a:lnSpc>
              <a:buNone/>
              <a:defRPr/>
            </a:pPr>
            <a:r>
              <a:rPr lang="ru-RU" sz="2800" i="1" dirty="0" smtClean="0">
                <a:solidFill>
                  <a:srgbClr val="000000"/>
                </a:solidFill>
                <a:cs typeface="Times New Roman" pitchFamily="18" charset="0"/>
              </a:rPr>
              <a:t>- стиль общения между педагогами, стиль преподавания, принятый в данной школе.</a:t>
            </a:r>
          </a:p>
          <a:p>
            <a:pPr>
              <a:buNone/>
            </a:pPr>
            <a:endParaRPr lang="ru-RU" dirty="0"/>
          </a:p>
        </p:txBody>
      </p:sp>
      <p:pic>
        <p:nvPicPr>
          <p:cNvPr id="4" name="Picture 4" descr="j0301252"/>
          <p:cNvPicPr>
            <a:picLocks noChangeAspect="1" noChangeArrowheads="1"/>
          </p:cNvPicPr>
          <p:nvPr/>
        </p:nvPicPr>
        <p:blipFill>
          <a:blip r:embed="rId2" cstate="print"/>
          <a:srcRect/>
          <a:stretch>
            <a:fillRect/>
          </a:stretch>
        </p:blipFill>
        <p:spPr bwMode="auto">
          <a:xfrm>
            <a:off x="6732240" y="0"/>
            <a:ext cx="1830387" cy="1565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nodeType="clickEffect">
                                  <p:stCondLst>
                                    <p:cond delay="0"/>
                                  </p:stCondLst>
                                  <p:childTnLst>
                                    <p:anim calcmode="lin" valueType="num">
                                      <p:cBhvr>
                                        <p:cTn id="6" dur="1000"/>
                                        <p:tgtEl>
                                          <p:spTgt spid="4"/>
                                        </p:tgtEl>
                                        <p:attrNameLst>
                                          <p:attrName>ppt_w</p:attrName>
                                        </p:attrNameLst>
                                      </p:cBhvr>
                                      <p:tavLst>
                                        <p:tav tm="0">
                                          <p:val>
                                            <p:strVal val="ppt_w"/>
                                          </p:val>
                                        </p:tav>
                                        <p:tav tm="100000">
                                          <p:val>
                                            <p:strVal val="ppt_w*0.70"/>
                                          </p:val>
                                        </p:tav>
                                      </p:tavLst>
                                    </p:anim>
                                    <p:anim calcmode="lin" valueType="num">
                                      <p:cBhvr>
                                        <p:cTn id="7" dur="1000"/>
                                        <p:tgtEl>
                                          <p:spTgt spid="4"/>
                                        </p:tgtEl>
                                        <p:attrNameLst>
                                          <p:attrName>ppt_h</p:attrName>
                                        </p:attrNameLst>
                                      </p:cBhvr>
                                      <p:tavLst>
                                        <p:tav tm="0">
                                          <p:val>
                                            <p:strVal val="ppt_h"/>
                                          </p:val>
                                        </p:tav>
                                        <p:tav tm="100000">
                                          <p:val>
                                            <p:strVal val="ppt_h"/>
                                          </p:val>
                                        </p:tav>
                                      </p:tavLst>
                                    </p:anim>
                                    <p:animEffect transition="out" filter="fade">
                                      <p:cBhvr>
                                        <p:cTn id="8" dur="1000"/>
                                        <p:tgtEl>
                                          <p:spTgt spid="4"/>
                                        </p:tgtEl>
                                      </p:cBhvr>
                                    </p:animEffect>
                                    <p:set>
                                      <p:cBhvr>
                                        <p:cTn id="9"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76672"/>
            <a:ext cx="7920880" cy="5256584"/>
          </a:xfrm>
        </p:spPr>
        <p:txBody>
          <a:bodyPr>
            <a:normAutofit fontScale="92500"/>
          </a:bodyPr>
          <a:lstStyle/>
          <a:p>
            <a:pPr algn="just">
              <a:buNone/>
            </a:pPr>
            <a:endParaRPr lang="ru-RU" dirty="0" smtClean="0"/>
          </a:p>
          <a:p>
            <a:pPr algn="just">
              <a:buNone/>
            </a:pPr>
            <a:r>
              <a:rPr lang="ru-RU" sz="3600" b="1" i="1" dirty="0" smtClean="0">
                <a:solidFill>
                  <a:srgbClr val="FF0000"/>
                </a:solidFill>
                <a:latin typeface="Monotype Corsiva" pitchFamily="66" charset="0"/>
              </a:rPr>
              <a:t>Счастливого человека может воспитать только счастливый!</a:t>
            </a:r>
          </a:p>
          <a:p>
            <a:pPr algn="just">
              <a:buNone/>
            </a:pPr>
            <a:endParaRPr lang="ru-RU" sz="3600" b="1" i="1" dirty="0" smtClean="0">
              <a:latin typeface="Monotype Corsiva" pitchFamily="66" charset="0"/>
            </a:endParaRPr>
          </a:p>
          <a:p>
            <a:pPr algn="just">
              <a:buNone/>
            </a:pPr>
            <a:r>
              <a:rPr lang="ru-RU" sz="3600" b="1" i="1" dirty="0" smtClean="0">
                <a:solidFill>
                  <a:srgbClr val="0070C0"/>
                </a:solidFill>
                <a:latin typeface="Monotype Corsiva" pitchFamily="66" charset="0"/>
              </a:rPr>
              <a:t>Твой завтрашний успех начинается сегодня!</a:t>
            </a:r>
          </a:p>
          <a:p>
            <a:pPr algn="just">
              <a:buNone/>
            </a:pPr>
            <a:endParaRPr lang="ru-RU" sz="3600" b="1" i="1" dirty="0" smtClean="0">
              <a:latin typeface="Monotype Corsiva" pitchFamily="66" charset="0"/>
            </a:endParaRPr>
          </a:p>
          <a:p>
            <a:pPr algn="just">
              <a:buNone/>
            </a:pPr>
            <a:r>
              <a:rPr lang="ru-RU" sz="3600" b="1" i="1" dirty="0" smtClean="0">
                <a:solidFill>
                  <a:schemeClr val="accent3">
                    <a:lumMod val="50000"/>
                  </a:schemeClr>
                </a:solidFill>
                <a:latin typeface="Monotype Corsiva" pitchFamily="66" charset="0"/>
              </a:rPr>
              <a:t>Сегодняшняя успешность ребёнка в учебной деятельности – завтрашний его успех в жизни!</a:t>
            </a:r>
          </a:p>
          <a:p>
            <a:pPr algn="r">
              <a:buNone/>
            </a:pPr>
            <a:endParaRPr lang="ru-RU" sz="3600" b="1" i="1" dirty="0" smtClean="0">
              <a:latin typeface="Monotype Corsiva" pitchFamily="66" charset="0"/>
            </a:endParaRPr>
          </a:p>
          <a:p>
            <a:pPr>
              <a:buNone/>
            </a:pP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amond(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800" dirty="0" smtClean="0">
                <a:solidFill>
                  <a:schemeClr val="tx1"/>
                </a:solidFill>
                <a:latin typeface="+mn-lt"/>
                <a:cs typeface="Times New Roman" pitchFamily="18" charset="0"/>
              </a:rPr>
              <a:t/>
            </a:r>
            <a:br>
              <a:rPr lang="ru-RU" sz="4800" dirty="0" smtClean="0">
                <a:solidFill>
                  <a:schemeClr val="tx1"/>
                </a:solidFill>
                <a:latin typeface="+mn-lt"/>
                <a:cs typeface="Times New Roman" pitchFamily="18" charset="0"/>
              </a:rPr>
            </a:br>
            <a:r>
              <a:rPr lang="ru-RU" sz="4800" dirty="0" smtClean="0">
                <a:solidFill>
                  <a:schemeClr val="tx1"/>
                </a:solidFill>
                <a:latin typeface="+mn-lt"/>
                <a:cs typeface="Times New Roman" pitchFamily="18" charset="0"/>
              </a:rPr>
              <a:t/>
            </a:r>
            <a:br>
              <a:rPr lang="ru-RU" sz="4800" dirty="0" smtClean="0">
                <a:solidFill>
                  <a:schemeClr val="tx1"/>
                </a:solidFill>
                <a:latin typeface="+mn-lt"/>
                <a:cs typeface="Times New Roman" pitchFamily="18" charset="0"/>
              </a:rPr>
            </a:br>
            <a:r>
              <a:rPr lang="ru-RU" sz="4800" dirty="0" smtClean="0">
                <a:solidFill>
                  <a:schemeClr val="tx1"/>
                </a:solidFill>
                <a:latin typeface="+mn-lt"/>
                <a:cs typeface="Times New Roman" pitchFamily="18" charset="0"/>
              </a:rPr>
              <a:t/>
            </a:r>
            <a:br>
              <a:rPr lang="ru-RU" sz="4800" dirty="0" smtClean="0">
                <a:solidFill>
                  <a:schemeClr val="tx1"/>
                </a:solidFill>
                <a:latin typeface="+mn-lt"/>
                <a:cs typeface="Times New Roman" pitchFamily="18" charset="0"/>
              </a:rPr>
            </a:br>
            <a:r>
              <a:rPr lang="ru-RU" sz="6000" b="1" dirty="0" smtClean="0">
                <a:solidFill>
                  <a:schemeClr val="tx1"/>
                </a:solidFill>
                <a:latin typeface="+mn-lt"/>
                <a:cs typeface="Times New Roman" pitchFamily="18" charset="0"/>
              </a:rPr>
              <a:t>разминка</a:t>
            </a:r>
            <a:endParaRPr lang="ru-RU" sz="4800" b="1" dirty="0">
              <a:solidFill>
                <a:schemeClr val="tx1"/>
              </a:solidFill>
              <a:latin typeface="+mn-lt"/>
              <a:cs typeface="Times New Roman" pitchFamily="18" charset="0"/>
            </a:endParaRPr>
          </a:p>
        </p:txBody>
      </p:sp>
      <p:sp>
        <p:nvSpPr>
          <p:cNvPr id="3" name="Содержимое 2"/>
          <p:cNvSpPr>
            <a:spLocks noGrp="1"/>
          </p:cNvSpPr>
          <p:nvPr>
            <p:ph idx="1"/>
          </p:nvPr>
        </p:nvSpPr>
        <p:spPr/>
        <p:txBody>
          <a:bodyPr>
            <a:normAutofit/>
          </a:bodyPr>
          <a:lstStyle/>
          <a:p>
            <a:pPr algn="ctr">
              <a:buNone/>
            </a:pPr>
            <a:r>
              <a:rPr lang="ru-RU" sz="4800" dirty="0" smtClean="0"/>
              <a:t>«Имя – качество»</a:t>
            </a:r>
          </a:p>
          <a:p>
            <a:pPr algn="ctr">
              <a:buNone/>
            </a:pPr>
            <a:endParaRPr lang="ru-RU" sz="4800" dirty="0"/>
          </a:p>
        </p:txBody>
      </p:sp>
      <p:pic>
        <p:nvPicPr>
          <p:cNvPr id="4" name="Рисунок 3" descr="1363150998_2013-03-13_090047.jpg"/>
          <p:cNvPicPr>
            <a:picLocks noChangeAspect="1"/>
          </p:cNvPicPr>
          <p:nvPr/>
        </p:nvPicPr>
        <p:blipFill>
          <a:blip r:embed="rId2" cstate="print"/>
          <a:stretch>
            <a:fillRect/>
          </a:stretch>
        </p:blipFill>
        <p:spPr>
          <a:xfrm>
            <a:off x="971600" y="2636912"/>
            <a:ext cx="3048034" cy="384276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7704856" cy="5544616"/>
          </a:xfrm>
        </p:spPr>
        <p:txBody>
          <a:bodyPr>
            <a:normAutofit fontScale="92500" lnSpcReduction="10000"/>
          </a:bodyPr>
          <a:lstStyle/>
          <a:p>
            <a:pPr algn="just">
              <a:buNone/>
            </a:pPr>
            <a:r>
              <a:rPr lang="ru-RU" sz="2800" dirty="0" smtClean="0">
                <a:latin typeface="Bookman Old Style" pitchFamily="18" charset="0"/>
                <a:cs typeface="Times New Roman" pitchFamily="18" charset="0"/>
              </a:rPr>
              <a:t>«Все, что перестает удаваться, перестает и привлекать» </a:t>
            </a:r>
          </a:p>
          <a:p>
            <a:pPr algn="r">
              <a:buNone/>
            </a:pPr>
            <a:r>
              <a:rPr lang="ru-RU" sz="2800" dirty="0" smtClean="0">
                <a:latin typeface="Bookman Old Style" pitchFamily="18" charset="0"/>
                <a:cs typeface="Times New Roman" pitchFamily="18" charset="0"/>
              </a:rPr>
              <a:t>      Франсуа де Ларошфуко</a:t>
            </a:r>
          </a:p>
          <a:p>
            <a:pPr>
              <a:buNone/>
            </a:pPr>
            <a:endParaRPr lang="ru-RU" sz="2800" dirty="0" smtClean="0">
              <a:latin typeface="Bookman Old Style" pitchFamily="18" charset="0"/>
              <a:cs typeface="Times New Roman" pitchFamily="18" charset="0"/>
            </a:endParaRPr>
          </a:p>
          <a:p>
            <a:pPr marL="342900" indent="-330200" algn="just">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ru-RU" sz="2800" dirty="0" smtClean="0">
                <a:latin typeface="Bookman Old Style" pitchFamily="18" charset="0"/>
              </a:rPr>
              <a:t>«Ребенок должен быть убежден, что успехам он обязан прежде всего самому себе. Помощь учителя, какой бы эффективной она не была, все равно должна быть скрытой. Стоит ребенку почувствовать, что открытие сделано с подачи </a:t>
            </a:r>
            <a:r>
              <a:rPr lang="ru-RU" sz="2800" dirty="0" err="1" smtClean="0">
                <a:latin typeface="Bookman Old Style" pitchFamily="18" charset="0"/>
              </a:rPr>
              <a:t>учителя...радость</a:t>
            </a:r>
            <a:r>
              <a:rPr lang="ru-RU" sz="2800" dirty="0" smtClean="0">
                <a:latin typeface="Bookman Old Style" pitchFamily="18" charset="0"/>
              </a:rPr>
              <a:t> успеха может померкнуть».</a:t>
            </a:r>
          </a:p>
          <a:p>
            <a:pPr marL="342900" indent="-330200" algn="r">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ru-RU" sz="2800" dirty="0" smtClean="0">
                <a:latin typeface="Bookman Old Style" pitchFamily="18" charset="0"/>
              </a:rPr>
              <a:t>                                              В.А.Сухомлинский</a:t>
            </a:r>
          </a:p>
          <a:p>
            <a:pPr>
              <a:buNone/>
            </a:pPr>
            <a:endParaRPr lang="ru-RU" dirty="0">
              <a:latin typeface="Bookman Old Style"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dirty="0" smtClean="0">
                <a:solidFill>
                  <a:schemeClr val="tx1"/>
                </a:solidFill>
              </a:rPr>
              <a:t>Игра </a:t>
            </a:r>
            <a:endParaRPr lang="ru-RU" sz="4000" dirty="0">
              <a:solidFill>
                <a:schemeClr val="tx1"/>
              </a:solidFill>
            </a:endParaRPr>
          </a:p>
        </p:txBody>
      </p:sp>
      <p:sp>
        <p:nvSpPr>
          <p:cNvPr id="3" name="Содержимое 2"/>
          <p:cNvSpPr>
            <a:spLocks noGrp="1"/>
          </p:cNvSpPr>
          <p:nvPr>
            <p:ph idx="1"/>
          </p:nvPr>
        </p:nvSpPr>
        <p:spPr/>
        <p:txBody>
          <a:bodyPr/>
          <a:lstStyle/>
          <a:p>
            <a:pPr algn="ctr">
              <a:buNone/>
            </a:pPr>
            <a:r>
              <a:rPr lang="ru-RU" sz="3200" dirty="0" smtClean="0"/>
              <a:t>«Незаконченные предложения»</a:t>
            </a:r>
          </a:p>
          <a:p>
            <a:pPr algn="ctr">
              <a:buNone/>
            </a:pPr>
            <a:endParaRPr lang="ru-RU" dirty="0"/>
          </a:p>
        </p:txBody>
      </p:sp>
      <p:pic>
        <p:nvPicPr>
          <p:cNvPr id="4" name="Рисунок 3" descr="shiza2.jpg"/>
          <p:cNvPicPr>
            <a:picLocks noChangeAspect="1"/>
          </p:cNvPicPr>
          <p:nvPr/>
        </p:nvPicPr>
        <p:blipFill>
          <a:blip r:embed="rId2" cstate="print"/>
          <a:stretch>
            <a:fillRect/>
          </a:stretch>
        </p:blipFill>
        <p:spPr>
          <a:xfrm>
            <a:off x="1187624" y="2492896"/>
            <a:ext cx="6584280" cy="280860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836712"/>
            <a:ext cx="7632848" cy="5040560"/>
          </a:xfrm>
        </p:spPr>
        <p:txBody>
          <a:bodyPr/>
          <a:lstStyle/>
          <a:p>
            <a:pPr marL="457200" indent="-457200" algn="just">
              <a:buNone/>
            </a:pPr>
            <a:r>
              <a:rPr lang="ru-RU" dirty="0" smtClean="0"/>
              <a:t>1. Если я получу хорошую оценку – это значит, что….</a:t>
            </a:r>
          </a:p>
          <a:p>
            <a:pPr marL="457200" indent="-457200" algn="just">
              <a:buNone/>
            </a:pPr>
            <a:endParaRPr lang="ru-RU" dirty="0" smtClean="0"/>
          </a:p>
          <a:p>
            <a:pPr marL="457200" indent="-457200" algn="just"/>
            <a:r>
              <a:rPr lang="ru-RU" dirty="0" smtClean="0"/>
              <a:t>меня похвалят;</a:t>
            </a:r>
          </a:p>
          <a:p>
            <a:pPr marL="457200" indent="-457200" algn="just"/>
            <a:r>
              <a:rPr lang="ru-RU" dirty="0" smtClean="0"/>
              <a:t>я хорошо знаю материал;</a:t>
            </a:r>
          </a:p>
          <a:p>
            <a:pPr marL="457200" indent="-457200" algn="just"/>
            <a:r>
              <a:rPr lang="ru-RU" dirty="0" smtClean="0"/>
              <a:t>учительница будет рада;</a:t>
            </a:r>
          </a:p>
          <a:p>
            <a:pPr marL="457200" indent="-457200" algn="just"/>
            <a:r>
              <a:rPr lang="ru-RU" dirty="0" smtClean="0"/>
              <a:t>у меня поднимается настроение и появляется желание делать уроки и ходить в школу.</a:t>
            </a:r>
            <a:endParaRPr lang="ru-RU" dirty="0"/>
          </a:p>
        </p:txBody>
      </p:sp>
      <p:pic>
        <p:nvPicPr>
          <p:cNvPr id="4" name="Picture 3" descr="E:\мои документы\Документы\Лида\картинки\анимашки\Анимашки - Школа\50.gif"/>
          <p:cNvPicPr>
            <a:picLocks noChangeAspect="1" noChangeArrowheads="1" noCrop="1"/>
          </p:cNvPicPr>
          <p:nvPr/>
        </p:nvPicPr>
        <p:blipFill>
          <a:blip r:embed="rId2" cstate="print"/>
          <a:srcRect/>
          <a:stretch>
            <a:fillRect/>
          </a:stretch>
        </p:blipFill>
        <p:spPr bwMode="auto">
          <a:xfrm>
            <a:off x="7164288" y="1340768"/>
            <a:ext cx="1143000" cy="1374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692696"/>
            <a:ext cx="7467600" cy="4873752"/>
          </a:xfrm>
        </p:spPr>
        <p:txBody>
          <a:bodyPr/>
          <a:lstStyle/>
          <a:p>
            <a:pPr marL="457200" indent="-457200" algn="just">
              <a:buNone/>
            </a:pPr>
            <a:r>
              <a:rPr lang="ru-RU" dirty="0" smtClean="0"/>
              <a:t>2. Если я получаю плохую отметку – это значит, что … </a:t>
            </a:r>
          </a:p>
          <a:p>
            <a:pPr marL="457200" indent="-457200" algn="just">
              <a:buNone/>
            </a:pPr>
            <a:endParaRPr lang="ru-RU" dirty="0" smtClean="0"/>
          </a:p>
          <a:p>
            <a:pPr marL="457200" indent="-457200" algn="just"/>
            <a:r>
              <a:rPr lang="ru-RU" dirty="0" smtClean="0"/>
              <a:t>у меня испортится настроение;</a:t>
            </a:r>
          </a:p>
          <a:p>
            <a:pPr marL="457200" indent="-457200" algn="just"/>
            <a:r>
              <a:rPr lang="ru-RU" dirty="0" smtClean="0"/>
              <a:t>меня накажут;</a:t>
            </a:r>
          </a:p>
          <a:p>
            <a:pPr marL="457200" indent="-457200" algn="just"/>
            <a:r>
              <a:rPr lang="ru-RU" dirty="0" smtClean="0"/>
              <a:t>учительница будет недовольна;</a:t>
            </a:r>
          </a:p>
          <a:p>
            <a:pPr marL="457200" indent="-457200" algn="just"/>
            <a:r>
              <a:rPr lang="ru-RU" dirty="0" smtClean="0"/>
              <a:t>я буду считаться плохим учеником;</a:t>
            </a:r>
          </a:p>
          <a:p>
            <a:pPr marL="457200" indent="-457200" algn="just"/>
            <a:r>
              <a:rPr lang="ru-RU" dirty="0" smtClean="0"/>
              <a:t>у меня пропадет интерес к учебе.</a:t>
            </a:r>
            <a:endParaRPr lang="ru-RU" dirty="0"/>
          </a:p>
        </p:txBody>
      </p:sp>
      <p:pic>
        <p:nvPicPr>
          <p:cNvPr id="4" name="Picture 3" descr="E:\мои документы\Документы\Лида\картинки\анимашки\Анимашки - Школа\50.gif"/>
          <p:cNvPicPr>
            <a:picLocks noChangeAspect="1" noChangeArrowheads="1" noCrop="1"/>
          </p:cNvPicPr>
          <p:nvPr/>
        </p:nvPicPr>
        <p:blipFill>
          <a:blip r:embed="rId2" cstate="print"/>
          <a:srcRect/>
          <a:stretch>
            <a:fillRect/>
          </a:stretch>
        </p:blipFill>
        <p:spPr bwMode="auto">
          <a:xfrm>
            <a:off x="7236296" y="1340768"/>
            <a:ext cx="1143000" cy="1374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764704"/>
            <a:ext cx="7560840" cy="5040560"/>
          </a:xfrm>
        </p:spPr>
        <p:txBody>
          <a:bodyPr/>
          <a:lstStyle/>
          <a:p>
            <a:pPr marL="457200" indent="-457200">
              <a:buNone/>
            </a:pPr>
            <a:r>
              <a:rPr lang="ru-RU" dirty="0" smtClean="0"/>
              <a:t>3. Мне всегда приятно, когда взрослые в школе …</a:t>
            </a:r>
          </a:p>
          <a:p>
            <a:pPr marL="457200" indent="-457200">
              <a:buNone/>
            </a:pPr>
            <a:endParaRPr lang="ru-RU" dirty="0" smtClean="0"/>
          </a:p>
          <a:p>
            <a:pPr marL="457200" indent="-457200"/>
            <a:r>
              <a:rPr lang="ru-RU" dirty="0" smtClean="0"/>
              <a:t>меня уважают;</a:t>
            </a:r>
          </a:p>
          <a:p>
            <a:pPr marL="457200" indent="-457200"/>
            <a:r>
              <a:rPr lang="ru-RU" dirty="0" smtClean="0"/>
              <a:t>обращают на меня внимание;</a:t>
            </a:r>
          </a:p>
          <a:p>
            <a:pPr marL="457200" indent="-457200"/>
            <a:r>
              <a:rPr lang="ru-RU" dirty="0" smtClean="0"/>
              <a:t>меня хвалят;</a:t>
            </a:r>
          </a:p>
          <a:p>
            <a:pPr marL="457200" indent="-457200"/>
            <a:r>
              <a:rPr lang="ru-RU" dirty="0" smtClean="0"/>
              <a:t>разговаривают со мной вежливо;</a:t>
            </a:r>
          </a:p>
          <a:p>
            <a:pPr marL="457200" indent="-457200"/>
            <a:r>
              <a:rPr lang="ru-RU" dirty="0" smtClean="0"/>
              <a:t>доверяют мне;</a:t>
            </a:r>
          </a:p>
          <a:p>
            <a:pPr marL="457200" indent="-457200"/>
            <a:r>
              <a:rPr lang="ru-RU" dirty="0" smtClean="0"/>
              <a:t>чувствуют, когда мне плохо;</a:t>
            </a:r>
          </a:p>
          <a:p>
            <a:pPr marL="457200" indent="-457200"/>
            <a:r>
              <a:rPr lang="ru-RU" dirty="0" smtClean="0"/>
              <a:t>называют по имени;</a:t>
            </a:r>
          </a:p>
          <a:p>
            <a:pPr marL="457200" indent="-457200"/>
            <a:r>
              <a:rPr lang="ru-RU" dirty="0" smtClean="0"/>
              <a:t>справедливо оценивают каждого.</a:t>
            </a:r>
          </a:p>
          <a:p>
            <a:pPr marL="457200" indent="-457200">
              <a:buNone/>
            </a:pPr>
            <a:endParaRPr lang="ru-RU" dirty="0" smtClean="0"/>
          </a:p>
          <a:p>
            <a:pPr marL="457200" indent="-457200">
              <a:buNone/>
            </a:pPr>
            <a:endParaRPr lang="ru-RU" dirty="0" smtClean="0"/>
          </a:p>
          <a:p>
            <a:pPr>
              <a:buNone/>
            </a:pPr>
            <a:endParaRPr lang="ru-RU" dirty="0" smtClean="0"/>
          </a:p>
          <a:p>
            <a:pPr>
              <a:buNone/>
            </a:pPr>
            <a:endParaRPr lang="ru-RU" dirty="0"/>
          </a:p>
        </p:txBody>
      </p:sp>
      <p:pic>
        <p:nvPicPr>
          <p:cNvPr id="4" name="Picture 3" descr="E:\мои документы\Документы\Лида\картинки\анимашки\Анимашки - Школа\50.gif"/>
          <p:cNvPicPr>
            <a:picLocks noChangeAspect="1" noChangeArrowheads="1" noCrop="1"/>
          </p:cNvPicPr>
          <p:nvPr/>
        </p:nvPicPr>
        <p:blipFill>
          <a:blip r:embed="rId2" cstate="print"/>
          <a:srcRect/>
          <a:stretch>
            <a:fillRect/>
          </a:stretch>
        </p:blipFill>
        <p:spPr bwMode="auto">
          <a:xfrm>
            <a:off x="7380312" y="1340768"/>
            <a:ext cx="1143000" cy="1374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amond(in)">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amond(in)">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amond(in)">
                                      <p:cBhvr>
                                        <p:cTn id="4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620688"/>
            <a:ext cx="7467600" cy="4873752"/>
          </a:xfrm>
        </p:spPr>
        <p:txBody>
          <a:bodyPr/>
          <a:lstStyle/>
          <a:p>
            <a:pPr>
              <a:buNone/>
            </a:pPr>
            <a:endParaRPr lang="ru-RU" dirty="0" smtClean="0"/>
          </a:p>
          <a:p>
            <a:pPr>
              <a:buNone/>
            </a:pPr>
            <a:r>
              <a:rPr lang="ru-RU" dirty="0" smtClean="0"/>
              <a:t>4. Я чувствую себя уверенно, когда в школе…</a:t>
            </a:r>
          </a:p>
          <a:p>
            <a:pPr>
              <a:buNone/>
            </a:pPr>
            <a:endParaRPr lang="ru-RU" dirty="0" smtClean="0"/>
          </a:p>
          <a:p>
            <a:r>
              <a:rPr lang="ru-RU" dirty="0" smtClean="0"/>
              <a:t>меня хвалят;</a:t>
            </a:r>
          </a:p>
          <a:p>
            <a:r>
              <a:rPr lang="ru-RU" dirty="0" smtClean="0"/>
              <a:t>ставят хорошие оценки;</a:t>
            </a:r>
          </a:p>
          <a:p>
            <a:r>
              <a:rPr lang="ru-RU" dirty="0" smtClean="0"/>
              <a:t>вызывают меня к доске;</a:t>
            </a:r>
          </a:p>
          <a:p>
            <a:r>
              <a:rPr lang="ru-RU" dirty="0" smtClean="0"/>
              <a:t>мне помогают;</a:t>
            </a:r>
          </a:p>
          <a:p>
            <a:r>
              <a:rPr lang="ru-RU" dirty="0" smtClean="0"/>
              <a:t>доброжелательны ко мне;</a:t>
            </a:r>
          </a:p>
          <a:p>
            <a:r>
              <a:rPr lang="ru-RU" dirty="0" smtClean="0"/>
              <a:t>меня понимают и поддерживают.</a:t>
            </a:r>
            <a:endParaRPr lang="ru-RU" dirty="0"/>
          </a:p>
        </p:txBody>
      </p:sp>
      <p:pic>
        <p:nvPicPr>
          <p:cNvPr id="4" name="Picture 3" descr="E:\мои документы\Документы\Лида\картинки\анимашки\Анимашки - Школа\50.gif"/>
          <p:cNvPicPr>
            <a:picLocks noChangeAspect="1" noChangeArrowheads="1" noCrop="1"/>
          </p:cNvPicPr>
          <p:nvPr/>
        </p:nvPicPr>
        <p:blipFill>
          <a:blip r:embed="rId2" cstate="print"/>
          <a:srcRect/>
          <a:stretch>
            <a:fillRect/>
          </a:stretch>
        </p:blipFill>
        <p:spPr bwMode="auto">
          <a:xfrm>
            <a:off x="7380312" y="1772816"/>
            <a:ext cx="1143000" cy="1374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amond(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amond(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amond(in)">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in)">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amond(in)">
                                      <p:cBhvr>
                                        <p:cTn id="3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179</TotalTime>
  <Words>960</Words>
  <Application>Microsoft Office PowerPoint</Application>
  <PresentationFormat>Экран (4:3)</PresentationFormat>
  <Paragraphs>111</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Остин</vt:lpstr>
      <vt:lpstr>Методы и приёмы создания ситуации успеха</vt:lpstr>
      <vt:lpstr>Цель: создание ситуации успеха ученика на уроке как одно из условий здоровья - сберегающей среды обучения.   Задачи: систематизировать приемы и методы создания ситуации успеха учащихся на уроке; разработать с педагогами "банк данных" ситуаций успеха на уроке для правильного формирования личности школьника; способствовать расширению коммуникативной компетентности педагогов.</vt:lpstr>
      <vt:lpstr>   разминка</vt:lpstr>
      <vt:lpstr>Презентация PowerPoint</vt:lpstr>
      <vt:lpstr>Игра </vt:lpstr>
      <vt:lpstr>Презентация PowerPoint</vt:lpstr>
      <vt:lpstr>Презентация PowerPoint</vt:lpstr>
      <vt:lpstr>Презентация PowerPoint</vt:lpstr>
      <vt:lpstr>Презентация PowerPoint</vt:lpstr>
      <vt:lpstr>Игра </vt:lpstr>
      <vt:lpstr>Моя работа – это…   </vt:lpstr>
      <vt:lpstr>Презентация PowerPoint</vt:lpstr>
      <vt:lpstr>Способы и приемы создания ситуации успеха:</vt:lpstr>
      <vt:lpstr>Презентация PowerPoint</vt:lpstr>
      <vt:lpstr>Основные типы  ситуаций успеха:</vt:lpstr>
      <vt:lpstr>«Неожиданная радость» </vt:lpstr>
      <vt:lpstr>«Общая радость»  </vt:lpstr>
      <vt:lpstr>«Радость познания»</vt:lpstr>
      <vt:lpstr>Позитивные моменты:</vt:lpstr>
      <vt:lpstr>Негативные моменты:</vt:lpstr>
      <vt:lpstr>Выводы:</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Педагогические приемы создания ситуации успеха</dc:title>
  <cp:lastModifiedBy>Завуч по ВУР</cp:lastModifiedBy>
  <cp:revision>27</cp:revision>
  <dcterms:modified xsi:type="dcterms:W3CDTF">2021-12-21T07:42:23Z</dcterms:modified>
</cp:coreProperties>
</file>