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70" r:id="rId11"/>
    <p:sldId id="269" r:id="rId12"/>
    <p:sldId id="268" r:id="rId13"/>
    <p:sldId id="273" r:id="rId14"/>
    <p:sldId id="272" r:id="rId15"/>
    <p:sldId id="267" r:id="rId16"/>
    <p:sldId id="274" r:id="rId17"/>
    <p:sldId id="275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18872257629028"/>
          <c:y val="1.8816562374233136E-2"/>
          <c:w val="0.85758354152366134"/>
          <c:h val="0.87947919558259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369696786656933E-2"/>
                  <c:y val="-2.67226200455841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7,7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0.67700000000000005</c:v>
                </c:pt>
                <c:pt idx="1">
                  <c:v>0.33300000000000002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4720"/>
        <c:axId val="21271296"/>
      </c:barChart>
      <c:catAx>
        <c:axId val="21214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71296"/>
        <c:crosses val="autoZero"/>
        <c:auto val="1"/>
        <c:lblAlgn val="ctr"/>
        <c:lblOffset val="100"/>
        <c:noMultiLvlLbl val="0"/>
      </c:catAx>
      <c:valAx>
        <c:axId val="212712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21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18872257629028"/>
          <c:y val="1.8816562374233136E-2"/>
          <c:w val="0.85758354152366134"/>
          <c:h val="0.87947919558259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7,7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0.67700000000000005</c:v>
                </c:pt>
                <c:pt idx="1">
                  <c:v>0.33300000000000002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0160"/>
        <c:axId val="20782080"/>
      </c:barChart>
      <c:catAx>
        <c:axId val="2078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82080"/>
        <c:crosses val="autoZero"/>
        <c:auto val="1"/>
        <c:lblAlgn val="ctr"/>
        <c:lblOffset val="100"/>
        <c:noMultiLvlLbl val="0"/>
      </c:catAx>
      <c:valAx>
        <c:axId val="2078208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078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67</a:t>
                    </a:r>
                    <a:r>
                      <a:rPr lang="ru-RU"/>
                      <a:t>, 70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0.33300000000000002</c:v>
                </c:pt>
                <c:pt idx="1">
                  <c:v>0.67700000000000005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37888"/>
        <c:axId val="20869888"/>
      </c:barChart>
      <c:catAx>
        <c:axId val="2083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869888"/>
        <c:crosses val="autoZero"/>
        <c:auto val="1"/>
        <c:lblAlgn val="ctr"/>
        <c:lblOffset val="100"/>
        <c:noMultiLvlLbl val="0"/>
      </c:catAx>
      <c:valAx>
        <c:axId val="208698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83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0560"/>
        <c:axId val="20932096"/>
      </c:barChart>
      <c:catAx>
        <c:axId val="2093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932096"/>
        <c:crosses val="autoZero"/>
        <c:auto val="1"/>
        <c:lblAlgn val="ctr"/>
        <c:lblOffset val="100"/>
        <c:noMultiLvlLbl val="0"/>
      </c:catAx>
      <c:valAx>
        <c:axId val="209320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930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3184"/>
        <c:axId val="21270528"/>
      </c:barChart>
      <c:catAx>
        <c:axId val="21213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270528"/>
        <c:crosses val="autoZero"/>
        <c:auto val="1"/>
        <c:lblAlgn val="ctr"/>
        <c:lblOffset val="100"/>
        <c:noMultiLvlLbl val="0"/>
      </c:catAx>
      <c:valAx>
        <c:axId val="21270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21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67680"/>
        <c:axId val="21769600"/>
      </c:barChart>
      <c:catAx>
        <c:axId val="21767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1769600"/>
        <c:crosses val="autoZero"/>
        <c:auto val="1"/>
        <c:lblAlgn val="ctr"/>
        <c:lblOffset val="100"/>
        <c:noMultiLvlLbl val="0"/>
      </c:catAx>
      <c:valAx>
        <c:axId val="217696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76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24416"/>
        <c:axId val="20950400"/>
      </c:barChart>
      <c:catAx>
        <c:axId val="20524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20950400"/>
        <c:crosses val="autoZero"/>
        <c:auto val="1"/>
        <c:lblAlgn val="ctr"/>
        <c:lblOffset val="100"/>
        <c:noMultiLvlLbl val="0"/>
      </c:catAx>
      <c:valAx>
        <c:axId val="209504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052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83474900283134"/>
          <c:y val="3.7384187736026669E-2"/>
          <c:w val="0.83017050034100071"/>
          <c:h val="0.76055284228711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  <a:r>
                      <a:rPr lang="ru-RU"/>
                      <a:t>,30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0.66700000000000004</c:v>
                </c:pt>
                <c:pt idx="1">
                  <c:v>0.33300000000000002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9664"/>
        <c:axId val="21206144"/>
      </c:barChart>
      <c:catAx>
        <c:axId val="2116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6144"/>
        <c:crosses val="autoZero"/>
        <c:auto val="1"/>
        <c:lblAlgn val="ctr"/>
        <c:lblOffset val="100"/>
        <c:noMultiLvlLbl val="0"/>
      </c:catAx>
      <c:valAx>
        <c:axId val="212061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69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75ADD0-9CD5-47E4-906D-7CD482262AA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BC2D4F-9F71-4F84-B9BB-04BB766C79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573016"/>
            <a:ext cx="8229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effectLst/>
              </a:rPr>
              <a:t>Мониторинг результатов реализации плана </a:t>
            </a:r>
            <a:r>
              <a:rPr lang="ru-RU" sz="4000" dirty="0" err="1">
                <a:solidFill>
                  <a:schemeClr val="tx1"/>
                </a:solidFill>
                <a:effectLst/>
              </a:rPr>
              <a:t>психолого</a:t>
            </a:r>
            <a:r>
              <a:rPr lang="ru-RU" sz="4000" dirty="0">
                <a:solidFill>
                  <a:schemeClr val="tx1"/>
                </a:solidFill>
                <a:effectLst/>
              </a:rPr>
              <a:t> – педагогического сопровождения обучающихся, требующих сопровождения и находящихся в «группе риска» по личностным особенностям</a:t>
            </a:r>
            <a:r>
              <a:rPr lang="ru-RU" dirty="0">
                <a:solidFill>
                  <a:schemeClr val="tx1"/>
                </a:solidFill>
                <a:effectLst/>
              </a:rPr>
              <a:t/>
            </a:r>
            <a:br>
              <a:rPr lang="ru-RU" dirty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74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9 класс 2020 – 2021 учебный год: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6476013"/>
              </p:ext>
            </p:extLst>
          </p:nvPr>
        </p:nvGraphicFramePr>
        <p:xfrm>
          <a:off x="457200" y="1600201"/>
          <a:ext cx="7643192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40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ru-RU" dirty="0"/>
              <a:t>По итогам тестирования можно сделать выводы о том, что уровень </a:t>
            </a:r>
            <a:r>
              <a:rPr lang="ru-RU" dirty="0" smtClean="0"/>
              <a:t>стрессоустойчивости у </a:t>
            </a:r>
            <a:r>
              <a:rPr lang="ru-RU" dirty="0"/>
              <a:t>учащихся 9-х классов </a:t>
            </a:r>
            <a:r>
              <a:rPr lang="ru-RU" dirty="0" smtClean="0"/>
              <a:t>высокий.</a:t>
            </a:r>
          </a:p>
          <a:p>
            <a:r>
              <a:rPr lang="ru-RU" dirty="0" smtClean="0"/>
              <a:t>Это </a:t>
            </a:r>
            <a:r>
              <a:rPr lang="ru-RU" dirty="0"/>
              <a:t>объясняется тем, что сейчас начало учебного года и девятиклассники еще полны сил. </a:t>
            </a:r>
            <a:endParaRPr lang="ru-RU" dirty="0" smtClean="0"/>
          </a:p>
          <a:p>
            <a:r>
              <a:rPr lang="ru-RU" dirty="0" smtClean="0"/>
              <a:t>Но</a:t>
            </a:r>
            <a:r>
              <a:rPr lang="ru-RU" dirty="0"/>
              <a:t>, не смотря на это, им нужна моральная поддержка и помощь взрослых для того, чтобы  стрессовые ситуации не возникали</a:t>
            </a:r>
            <a:r>
              <a:rPr lang="ru-RU" dirty="0" smtClean="0"/>
              <a:t>.</a:t>
            </a:r>
          </a:p>
          <a:p>
            <a:r>
              <a:rPr lang="ru-RU" dirty="0"/>
              <a:t>На этих ребят стоит обратить особое внимание, работать с ними индивидуально </a:t>
            </a:r>
            <a:r>
              <a:rPr lang="ru-RU" dirty="0" smtClean="0"/>
              <a:t>классным </a:t>
            </a:r>
            <a:r>
              <a:rPr lang="ru-RU" dirty="0"/>
              <a:t>руководителям, педагогам-предметникам, а также проводить индивидуальную работу с родителями.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2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424936" cy="604867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«Мотивация успеха и боязнь неудачи» (А.А.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(2019 – 2020 учебный год):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54457150"/>
              </p:ext>
            </p:extLst>
          </p:nvPr>
        </p:nvGraphicFramePr>
        <p:xfrm>
          <a:off x="827584" y="1700808"/>
          <a:ext cx="727280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48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487375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год):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602499"/>
              </p:ext>
            </p:extLst>
          </p:nvPr>
        </p:nvGraphicFramePr>
        <p:xfrm>
          <a:off x="611560" y="1196752"/>
          <a:ext cx="7416824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3069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467600" cy="5760640"/>
          </a:xfrm>
        </p:spPr>
        <p:txBody>
          <a:bodyPr>
            <a:normAutofit/>
          </a:bodyPr>
          <a:lstStyle/>
          <a:p>
            <a:r>
              <a:rPr lang="ru-RU" dirty="0"/>
              <a:t>Анализ результатов обучения и </a:t>
            </a:r>
            <a:r>
              <a:rPr lang="ru-RU" dirty="0" smtClean="0"/>
              <a:t>поведения говорит </a:t>
            </a:r>
            <a:r>
              <a:rPr lang="ru-RU" dirty="0"/>
              <a:t>о том, что группа этих учащихся более успешна, а также более </a:t>
            </a:r>
            <a:r>
              <a:rPr lang="ru-RU" dirty="0" err="1"/>
              <a:t>адаптированна</a:t>
            </a:r>
            <a:r>
              <a:rPr lang="ru-RU" dirty="0"/>
              <a:t> к изменяющимся условиям, например, смена </a:t>
            </a:r>
            <a:r>
              <a:rPr lang="ru-RU" dirty="0" err="1"/>
              <a:t>кл.руководителя</a:t>
            </a:r>
            <a:r>
              <a:rPr lang="ru-RU" dirty="0"/>
              <a:t>, дополнительные нагрузки, экзамены и др.. Также это ребята не склонные к конфликтному или </a:t>
            </a:r>
            <a:r>
              <a:rPr lang="ru-RU" dirty="0" err="1"/>
              <a:t>девиантному</a:t>
            </a:r>
            <a:r>
              <a:rPr lang="ru-RU" dirty="0"/>
              <a:t> типу </a:t>
            </a:r>
            <a:r>
              <a:rPr lang="ru-RU" dirty="0" err="1" smtClean="0"/>
              <a:t>поведения,коммуникабельны,терпимы</a:t>
            </a:r>
            <a:r>
              <a:rPr lang="ru-RU" dirty="0" smtClean="0"/>
              <a:t> </a:t>
            </a:r>
            <a:r>
              <a:rPr lang="ru-RU" dirty="0"/>
              <a:t>и не конфликтны, а если попадают в трудные положения быстро находят способ решения ситуации, помогая при этом не только себе, но и другим.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6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«Определение статусов профессиональной идентичности»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467600" cy="4873752"/>
          </a:xfrm>
        </p:spPr>
        <p:txBody>
          <a:bodyPr/>
          <a:lstStyle/>
          <a:p>
            <a:r>
              <a:rPr lang="ru-RU" dirty="0" smtClean="0"/>
              <a:t>8 класс (2019 -2020 учебный год)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36488287"/>
              </p:ext>
            </p:extLst>
          </p:nvPr>
        </p:nvGraphicFramePr>
        <p:xfrm>
          <a:off x="611560" y="2204864"/>
          <a:ext cx="76328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05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467600" cy="4873752"/>
          </a:xfrm>
        </p:spPr>
        <p:txBody>
          <a:bodyPr/>
          <a:lstStyle/>
          <a:p>
            <a:r>
              <a:rPr lang="ru-RU" dirty="0" smtClean="0"/>
              <a:t>9 </a:t>
            </a:r>
            <a:r>
              <a:rPr lang="ru-RU" dirty="0"/>
              <a:t>класс (</a:t>
            </a:r>
            <a:r>
              <a:rPr lang="ru-RU" dirty="0" smtClean="0"/>
              <a:t>2020 </a:t>
            </a:r>
            <a:r>
              <a:rPr lang="ru-RU" dirty="0"/>
              <a:t>-</a:t>
            </a:r>
            <a:r>
              <a:rPr lang="ru-RU" dirty="0" smtClean="0"/>
              <a:t>2021 </a:t>
            </a:r>
            <a:r>
              <a:rPr lang="ru-RU" dirty="0"/>
              <a:t>учебный год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49329021"/>
              </p:ext>
            </p:extLst>
          </p:nvPr>
        </p:nvGraphicFramePr>
        <p:xfrm>
          <a:off x="467544" y="1268760"/>
          <a:ext cx="76328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150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 результатам методики «Определение статуса профессиональной идентичности» можно сделать следующие выводы: </a:t>
            </a:r>
            <a:r>
              <a:rPr lang="ru-RU" b="1" dirty="0" smtClean="0"/>
              <a:t>в </a:t>
            </a:r>
            <a:r>
              <a:rPr lang="ru-RU" b="1" dirty="0"/>
              <a:t>статусе «мораторий</a:t>
            </a:r>
            <a:r>
              <a:rPr lang="ru-RU" b="1" dirty="0" smtClean="0"/>
              <a:t>» (средний) находятся 33,3%.</a:t>
            </a:r>
            <a:r>
              <a:rPr lang="ru-RU" dirty="0"/>
              <a:t> Это может свидетельствовать о том, что учащиеся </a:t>
            </a:r>
            <a:r>
              <a:rPr lang="ru-RU" dirty="0" smtClean="0"/>
              <a:t>находятся </a:t>
            </a:r>
            <a:r>
              <a:rPr lang="ru-RU" dirty="0"/>
              <a:t>в состоянии поиска альтернативных вариантов профессионального развития и активно пытаются выйти из этого состояния, приняв осмысленное решение о своем будущем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В статусе «сформированной</a:t>
            </a:r>
            <a:r>
              <a:rPr lang="ru-RU" b="1" dirty="0" smtClean="0"/>
              <a:t>»(высокий) </a:t>
            </a:r>
            <a:r>
              <a:rPr lang="ru-RU" b="1" dirty="0"/>
              <a:t>профессиональной идентичности </a:t>
            </a:r>
            <a:r>
              <a:rPr lang="ru-RU" b="1" dirty="0" smtClean="0"/>
              <a:t>находятся 67,7%</a:t>
            </a:r>
          </a:p>
          <a:p>
            <a:pPr marL="0" indent="0">
              <a:buNone/>
            </a:pPr>
            <a:r>
              <a:rPr lang="ru-RU" dirty="0" smtClean="0"/>
              <a:t> Это </a:t>
            </a:r>
            <a:r>
              <a:rPr lang="ru-RU" dirty="0"/>
              <a:t>может свидетельствовать о том, что юноши и девушки готовы совершить осознанный выбор дальнейшего профессионального развития </a:t>
            </a:r>
            <a:r>
              <a:rPr lang="ru-RU" dirty="0" smtClean="0"/>
              <a:t>и присутствует </a:t>
            </a:r>
            <a:r>
              <a:rPr lang="ru-RU" dirty="0"/>
              <a:t>уверенность в правильности принятого решения об их профессиональном будущем.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530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результатам исследования: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  Укрепить  самооценку выпускника.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2. Помочь подростку поверить в себя и свои способности.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3. Помочь избежать возможных ошибок.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4. Информировать выпускников о процедуре прохождения экзамена.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5. Подключить родителей в оказании  помощи и поддержке выпускников.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6. При подготовке учитывать индивидуальные психофизиологические особенности выпускников.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1.Избегать подчеркивания промахов ребенка.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2.Проявлять веру в ребенка, сочувствие к нему, уверенность в его силах.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Создать дома обстановку дружелюбия и уважения, уметь и хотеть демонстрировать любовь и уважение к ребенку.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1.Зараннее ознакомиться с особенностями процедуры сдачи экзамена.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2.Ознакомиться с основными способами снижения тревоги в стрессовой ситуации.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3.Распланировать режим дня.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 подготовке менять умственной деятельности на двигательную.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Ставить перед собой посильные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11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5781256"/>
          </a:xfrm>
        </p:spPr>
        <p:txBody>
          <a:bodyPr/>
          <a:lstStyle/>
          <a:p>
            <a:r>
              <a:rPr lang="ru-RU" sz="2800" dirty="0"/>
              <a:t>В соответствии с планом – графиком сотрудничества в рамках Плана мероприятий («Дорожная карта») реализации проекта по внедрению модели поддержки школ с низкими результатами обучения, функционирующих в сложным социальных условиях на территории </a:t>
            </a:r>
            <a:r>
              <a:rPr lang="ru-RU" sz="2800" dirty="0" err="1"/>
              <a:t>Лукояновского</a:t>
            </a:r>
            <a:r>
              <a:rPr lang="ru-RU" sz="2800" dirty="0"/>
              <a:t> муниципального района были выявлены следующие результаты: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73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56084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Методика: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Опросник Ч. Д. </a:t>
            </a:r>
            <a:r>
              <a:rPr lang="ru-RU" dirty="0" err="1"/>
              <a:t>Спилбергера</a:t>
            </a:r>
            <a:r>
              <a:rPr lang="ru-RU" dirty="0"/>
              <a:t>, Л. Ханина (оценка ситуативной и личностной тревожности);</a:t>
            </a:r>
          </a:p>
          <a:p>
            <a:pPr marL="0" indent="0">
              <a:buNone/>
            </a:pPr>
            <a:r>
              <a:rPr lang="ru-RU" b="1" dirty="0"/>
              <a:t>Задачи исследования: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Определить уровень тревожности обучающихся;</a:t>
            </a:r>
          </a:p>
          <a:p>
            <a:pPr marL="0" indent="0">
              <a:buNone/>
            </a:pPr>
            <a:r>
              <a:rPr lang="ru-RU" dirty="0"/>
              <a:t>Интерпретировать полученные данные и сформулировать выводы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32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6700121"/>
              </p:ext>
            </p:extLst>
          </p:nvPr>
        </p:nvGraphicFramePr>
        <p:xfrm>
          <a:off x="683568" y="1268760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260648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2019 – 2020 учебный год: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0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9 класс 2020- 2021 учебный год: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91896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425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7467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 результате исследования выяснилось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b="1" dirty="0" smtClean="0"/>
              <a:t>(а 2019-2020, 2021-2022 учебные года)</a:t>
            </a:r>
            <a:endParaRPr lang="ru-RU" b="1" dirty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 (СТ):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тревожность – 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(умеренная) тревожность – 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тревожность – 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 (ЛТ):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тревожность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67,7%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(умеренная) тревожность – 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33,3%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тревожность – 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98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7673280" cy="628531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Из этого следует, что обучающиеся с </a:t>
            </a:r>
            <a:r>
              <a:rPr lang="ru-RU" b="1" dirty="0"/>
              <a:t>высоким уровнем </a:t>
            </a:r>
            <a:r>
              <a:rPr lang="ru-RU" dirty="0"/>
              <a:t>тревожности склонны воспринимать угрозу своей самооценке и жизнедеятельности, у них появляется состояние   тревожности в различных ситуациях которые касаются оценки его компетентности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Низкая </a:t>
            </a:r>
            <a:r>
              <a:rPr lang="ru-RU" dirty="0"/>
              <a:t>ситуативная тревожность может плохо сказаться на результатах деятельности. Состояние ситуативной тревожности возникает как эмоциональная реакция на стрессовую ситуацию. Обычно уровень ситуативной тревожности изменяется в зависимости от ситуаций.  Но ситуативная тревожность не является изначально негативной чертой. Определенный уровень тревожности — необходимое условие для успешной деятельности. При этом существует индивидуальный уровень «полезной тревоги». </a:t>
            </a:r>
            <a:br>
              <a:rPr lang="ru-RU" dirty="0"/>
            </a:br>
            <a:endParaRPr lang="ru-RU" dirty="0" smtClean="0"/>
          </a:p>
          <a:p>
            <a:r>
              <a:rPr lang="ru-RU" b="1" dirty="0" smtClean="0"/>
              <a:t>Высокий</a:t>
            </a:r>
            <a:r>
              <a:rPr lang="ru-RU" dirty="0" smtClean="0"/>
              <a:t> </a:t>
            </a:r>
            <a:r>
              <a:rPr lang="ru-RU" dirty="0"/>
              <a:t>уровень личностной тревожности у обучающихся способствует увеличению напряженности на экзамене, что может стать препятствием проявления их компетентности.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21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136904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требуют учащиеся с высокой общей тревожностью. Как известно. Подобная тревожность может порождаться либо реальным неблагополучием школьника в наиболее значимых областях деятельности и общения, либо существовать как бы вопреки объективно благополучному положению, являясь следствием определённых личностных конфликтов, нарушений в развитии самооценки. Подобную тревожность часто испытывают школьники, которые хорошо и даже отлично учатся, ответственно относятся к учёбе, общественной жизни, школьной дисциплине, однако это видимое благополучие достаётся им большой ценой и чревато срывам. Особенно при резком усложнении деятельности. Тревожность в этих случаях часто порождается конфликтностью самооценки, наличием в ней противоречия между высокими притязаниями и достаточной сильной неуверенностью в себе. Подобный конфликт, заставляя этих школьников постоянно добиваться успеха, одновременно мешает им правильно оценить его, порождая чувство постоянной неудовлетворённости, неустойчивости, напряжённости. Работа с такими школьниками должна быть направлена на формирование необходимых навыков работы, общения, которые позволят преодолеть эту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коррекцию самооценки, преодоление внутренних конфликтов. Однако параллельно с этой работой, направленной на ликвидацию причин, вызвавших тревожность, необходимо развить у школьника, способность справляться с повышенной тревожностью.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5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4873752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самооценку стрессоустойчивости  личности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«Психология личности», сост.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Н.В.Киршева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Н.В.Рябчикова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М., Геликон, 1995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8 класс (2019- 2020 учебный год)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8228353"/>
              </p:ext>
            </p:extLst>
          </p:nvPr>
        </p:nvGraphicFramePr>
        <p:xfrm>
          <a:off x="611560" y="2420888"/>
          <a:ext cx="72728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6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595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Мониторинг результатов реализации плана психолого – педагогического сопровождения обучающихся, требующих сопровождения и находящихся в «группе риска» по личностным особенностям </vt:lpstr>
      <vt:lpstr>Презентация PowerPoint</vt:lpstr>
      <vt:lpstr>Презентация PowerPoint</vt:lpstr>
      <vt:lpstr>Презентация PowerPoint</vt:lpstr>
      <vt:lpstr>9 класс 2020- 2021 учебный год:</vt:lpstr>
      <vt:lpstr>Презентация PowerPoint</vt:lpstr>
      <vt:lpstr>Презентация PowerPoint</vt:lpstr>
      <vt:lpstr>Презентация PowerPoint</vt:lpstr>
      <vt:lpstr>Презентация PowerPoint</vt:lpstr>
      <vt:lpstr>9 класс 2020 – 2021 учебный год: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«Определение статусов профессиональной идентичности»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результатов реализации плана психолого – педагогического сопровождения обучающихся, требующих сопровождения и находящихся в «группе риска» по личностным особенностям</dc:title>
  <dc:creator>Psiholog</dc:creator>
  <cp:lastModifiedBy>Psiholog</cp:lastModifiedBy>
  <cp:revision>8</cp:revision>
  <dcterms:created xsi:type="dcterms:W3CDTF">2021-12-14T10:29:54Z</dcterms:created>
  <dcterms:modified xsi:type="dcterms:W3CDTF">2021-12-14T11:49:39Z</dcterms:modified>
</cp:coreProperties>
</file>