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62" r:id="rId9"/>
    <p:sldId id="267" r:id="rId10"/>
    <p:sldId id="266" r:id="rId11"/>
    <p:sldId id="265" r:id="rId12"/>
    <p:sldId id="261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96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50920A-8BA4-4A8C-B178-AF16629B68F0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1E3B5C-B68D-45BA-89AE-3428D52261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50920A-8BA4-4A8C-B178-AF16629B68F0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1E3B5C-B68D-45BA-89AE-3428D52261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50920A-8BA4-4A8C-B178-AF16629B68F0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1E3B5C-B68D-45BA-89AE-3428D52261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50920A-8BA4-4A8C-B178-AF16629B68F0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1E3B5C-B68D-45BA-89AE-3428D52261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50920A-8BA4-4A8C-B178-AF16629B68F0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1E3B5C-B68D-45BA-89AE-3428D52261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50920A-8BA4-4A8C-B178-AF16629B68F0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1E3B5C-B68D-45BA-89AE-3428D52261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50920A-8BA4-4A8C-B178-AF16629B68F0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1E3B5C-B68D-45BA-89AE-3428D52261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50920A-8BA4-4A8C-B178-AF16629B68F0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1E3B5C-B68D-45BA-89AE-3428D52261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50920A-8BA4-4A8C-B178-AF16629B68F0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1E3B5C-B68D-45BA-89AE-3428D52261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50920A-8BA4-4A8C-B178-AF16629B68F0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1E3B5C-B68D-45BA-89AE-3428D52261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50920A-8BA4-4A8C-B178-AF16629B68F0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1E3B5C-B68D-45BA-89AE-3428D522619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950920A-8BA4-4A8C-B178-AF16629B68F0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F1E3B5C-B68D-45BA-89AE-3428D522619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psyjournals.ru/keywords/k3496.s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syjournals.ru/keywords/k3072.shtml" TargetMode="External"/><Relationship Id="rId2" Type="http://schemas.openxmlformats.org/officeDocument/2006/relationships/hyperlink" Target="http://psyjournals.ru/keywords/k3857.s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933056"/>
            <a:ext cx="77724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smtClean="0">
                <a:effectLst/>
              </a:rPr>
              <a:t>Мониторинг</a:t>
            </a:r>
            <a:br>
              <a:rPr lang="ru-RU" smtClean="0">
                <a:effectLst/>
              </a:rPr>
            </a:br>
            <a:r>
              <a:rPr lang="ru-RU" smtClean="0">
                <a:effectLst/>
              </a:rPr>
              <a:t>выявления </a:t>
            </a:r>
            <a:r>
              <a:rPr lang="ru-RU" dirty="0">
                <a:effectLst/>
              </a:rPr>
              <a:t>профессиональных потребностей и дефицитов педагогов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12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9230221"/>
              </p:ext>
            </p:extLst>
          </p:nvPr>
        </p:nvGraphicFramePr>
        <p:xfrm>
          <a:off x="1" y="1"/>
          <a:ext cx="9144001" cy="6845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2853"/>
                <a:gridCol w="2662853"/>
                <a:gridCol w="1949517"/>
                <a:gridCol w="1868778"/>
              </a:tblGrid>
              <a:tr h="206358">
                <a:tc gridSpan="4">
                  <a:txBody>
                    <a:bodyPr/>
                    <a:lstStyle/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Информационная компетентность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854" marR="3785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5894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Квалифицирован-ная работа с различными информационными ресурсами, профессиональным и инструментами, готовыми программно- методическими комплексами, позволяющими проектировать решение педагогических проблем и практических задач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854" marR="37854" marT="0" marB="0"/>
                </a:tc>
                <a:tc>
                  <a:txBody>
                    <a:bodyPr/>
                    <a:lstStyle/>
                    <a:p>
                      <a:pPr marR="184150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</a:t>
                      </a:r>
                      <a:r>
                        <a:rPr lang="ru-RU" sz="14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работать</a:t>
                      </a:r>
                      <a:r>
                        <a:rPr lang="ru-RU" sz="14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40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информационными</a:t>
                      </a:r>
                      <a:r>
                        <a:rPr lang="ru-RU" sz="1400" spc="-2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источниками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854" marR="37854" marT="0" marB="0"/>
                </a:tc>
                <a:tc rowSpan="4">
                  <a:txBody>
                    <a:bodyPr/>
                    <a:lstStyle/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Экспертная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ru-RU" sz="1400" spc="-2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</a:t>
                      </a:r>
                      <a:r>
                        <a:rPr lang="ru-RU" sz="14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854" marR="37854" marT="0" marB="0"/>
                </a:tc>
                <a:tc rowSpan="5">
                  <a:txBody>
                    <a:bodyPr/>
                    <a:lstStyle/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года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854" marR="37854" marT="0" marB="0"/>
                </a:tc>
              </a:tr>
              <a:tr h="5158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40030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работать с научной,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методической</a:t>
                      </a:r>
                      <a:r>
                        <a:rPr lang="ru-RU" sz="14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учебной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литературой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854" marR="37854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98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81610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адаптировать получаемую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новую</a:t>
                      </a:r>
                      <a:r>
                        <a:rPr lang="ru-RU" sz="14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информацию</a:t>
                      </a:r>
                      <a:r>
                        <a:rPr lang="ru-RU" sz="14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</a:t>
                      </a:r>
                      <a:r>
                        <a:rPr lang="ru-RU" sz="14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</a:t>
                      </a:r>
                      <a:r>
                        <a:rPr lang="ru-RU" sz="1400" spc="-2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различного уровня подготовки и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854" marR="37854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37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39395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Владение практическими способами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поиска научной и профессиональной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информации с использованием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современных</a:t>
                      </a:r>
                      <a:r>
                        <a:rPr lang="ru-RU" sz="1400" spc="-4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компьютерных</a:t>
                      </a: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средств,</a:t>
                      </a:r>
                      <a:r>
                        <a:rPr lang="ru-RU" sz="1400" spc="-2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сетевых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технологий.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854" marR="37854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98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45415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</a:t>
                      </a: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создавать</a:t>
                      </a:r>
                      <a:r>
                        <a:rPr lang="ru-RU" sz="14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продуктивные</a:t>
                      </a:r>
                      <a:r>
                        <a:rPr lang="ru-RU" sz="14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условия для реализации креативного</a:t>
                      </a:r>
                      <a:r>
                        <a:rPr lang="ru-RU" sz="14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потенциала</a:t>
                      </a:r>
                      <a:r>
                        <a:rPr lang="ru-RU" sz="1400" spc="-3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</a:t>
                      </a:r>
                      <a:r>
                        <a:rPr lang="ru-RU" sz="1400" spc="-3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посредством </a:t>
                      </a:r>
                      <a:r>
                        <a:rPr lang="ru-RU" sz="1400" spc="-2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применения</a:t>
                      </a:r>
                      <a:r>
                        <a:rPr lang="ru-RU" sz="1400" spc="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ИКТ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854" marR="37854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Анкетирование,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экспертная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ru-RU" sz="1400" spc="-2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854" marR="37854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1414">
                <a:tc>
                  <a:txBody>
                    <a:bodyPr/>
                    <a:lstStyle/>
                    <a:p>
                      <a:pPr marR="212090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</a:t>
                      </a:r>
                      <a:r>
                        <a:rPr lang="ru-RU" sz="14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компьютерных и</a:t>
                      </a:r>
                      <a:r>
                        <a:rPr lang="ru-RU" sz="1400" spc="-2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мультимедийных</a:t>
                      </a:r>
                      <a:r>
                        <a:rPr lang="ru-RU" sz="1400" spc="-2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854" marR="37854" marT="0" marB="0"/>
                </a:tc>
                <a:tc>
                  <a:txBody>
                    <a:bodyPr/>
                    <a:lstStyle/>
                    <a:p>
                      <a:pPr marR="223520" algn="ctr">
                        <a:spcBef>
                          <a:spcPts val="68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проводить компьютерные</a:t>
                      </a:r>
                      <a:r>
                        <a:rPr lang="ru-RU" sz="14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демонстрации,</a:t>
                      </a:r>
                      <a:r>
                        <a:rPr lang="ru-RU" sz="1400" spc="-4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создавать</a:t>
                      </a:r>
                      <a:r>
                        <a:rPr lang="ru-RU" sz="1400" spc="-4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презентации</a:t>
                      </a:r>
                    </a:p>
                    <a:p>
                      <a:pPr marR="223520" algn="ctr">
                        <a:spcBef>
                          <a:spcPts val="685"/>
                        </a:spcBef>
                        <a:spcAft>
                          <a:spcPts val="0"/>
                        </a:spcAft>
                      </a:pPr>
                      <a:r>
                        <a:rPr lang="ru-RU" sz="1400" spc="-2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материалам</a:t>
                      </a:r>
                      <a:r>
                        <a:rPr lang="ru-RU" sz="14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854" marR="37854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Анкетирование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854" marR="37854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291465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400" spc="-7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течение</a:t>
                      </a:r>
                      <a:r>
                        <a:rPr lang="ru-RU" sz="1400" spc="-2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854" marR="37854" marT="0" marB="0"/>
                </a:tc>
              </a:tr>
              <a:tr h="1596395">
                <a:tc>
                  <a:txBody>
                    <a:bodyPr/>
                    <a:lstStyle/>
                    <a:p>
                      <a:pPr marR="251460" algn="ctr">
                        <a:spcBef>
                          <a:spcPts val="68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Готовность</a:t>
                      </a:r>
                      <a:r>
                        <a:rPr lang="ru-RU" sz="14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4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ведению</a:t>
                      </a:r>
                      <a:r>
                        <a:rPr lang="ru-RU" sz="14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дистанционной</a:t>
                      </a:r>
                      <a:r>
                        <a:rPr lang="ru-RU" sz="14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образовательной</a:t>
                      </a:r>
                      <a:r>
                        <a:rPr lang="ru-RU" sz="1400" spc="-2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854" marR="37854" marT="0" marB="0"/>
                </a:tc>
                <a:tc>
                  <a:txBody>
                    <a:bodyPr/>
                    <a:lstStyle/>
                    <a:p>
                      <a:pPr marR="197485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применять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современные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сетевые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образовательные технологии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(электронная</a:t>
                      </a: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библиотека</a:t>
                      </a:r>
                      <a:r>
                        <a:rPr lang="ru-RU" sz="14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40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медиатека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400" spc="-2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форум, чат, персональный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web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-сайт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педагога, электронная почта и другие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телекоммуникационные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технологии)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854" marR="37854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145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документации,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экспертная</a:t>
                      </a:r>
                      <a:r>
                        <a:rPr lang="ru-RU" sz="1400" spc="-4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854" marR="378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29146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400" spc="-7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течение</a:t>
                      </a:r>
                      <a:r>
                        <a:rPr lang="ru-RU" sz="1400" spc="-2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29146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854" marR="3785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93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3316092"/>
              </p:ext>
            </p:extLst>
          </p:nvPr>
        </p:nvGraphicFramePr>
        <p:xfrm>
          <a:off x="107503" y="228918"/>
          <a:ext cx="8856984" cy="64435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3632"/>
                <a:gridCol w="2643632"/>
                <a:gridCol w="1935447"/>
                <a:gridCol w="1634273"/>
              </a:tblGrid>
              <a:tr h="240692">
                <a:tc gridSpan="4">
                  <a:txBody>
                    <a:bodyPr/>
                    <a:lstStyle/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Коммуникативная компетентность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586" marR="6158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31679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Выработка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стратегии,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тактики</a:t>
                      </a:r>
                      <a:r>
                        <a:rPr lang="ru-RU" sz="1600" spc="-2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техники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взаимодействий с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людьми,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их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совместной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 для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достижения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определенных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значимых</a:t>
                      </a: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целей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586" marR="61586" marT="0" marB="0"/>
                </a:tc>
                <a:tc>
                  <a:txBody>
                    <a:bodyPr/>
                    <a:lstStyle/>
                    <a:p>
                      <a:pPr marR="259715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определять особенности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когнитивных</a:t>
                      </a:r>
                      <a:r>
                        <a:rPr lang="ru-RU" sz="1600" spc="-4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процессов</a:t>
                      </a:r>
                      <a:r>
                        <a:rPr lang="ru-RU" sz="1600" spc="-3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(восприятия,</a:t>
                      </a:r>
                      <a:r>
                        <a:rPr lang="ru-RU" sz="1600" spc="-2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памяти, мышления, понимания и др.)</a:t>
                      </a:r>
                      <a:r>
                        <a:rPr lang="ru-RU" sz="1600" spc="-2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конкретного</a:t>
                      </a:r>
                      <a:r>
                        <a:rPr lang="ru-RU" sz="1600" spc="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586" marR="61586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7810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Данные</a:t>
                      </a:r>
                      <a:r>
                        <a:rPr lang="ru-RU" sz="1600" spc="-7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психолого-</a:t>
                      </a:r>
                      <a:r>
                        <a:rPr lang="ru-RU" sz="1600" spc="-2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педагогической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службы, семинары,</a:t>
                      </a:r>
                      <a:r>
                        <a:rPr lang="ru-RU" sz="1600" spc="-2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круглые столы,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документации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586" marR="61586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6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раз в</a:t>
                      </a:r>
                      <a:r>
                        <a:rPr lang="ru-RU" sz="16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</a:p>
                  </a:txBody>
                  <a:tcPr marL="68580" marR="68580" marT="0" marB="0"/>
                </a:tc>
              </a:tr>
              <a:tr h="16047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7945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диагностировать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сформированность</a:t>
                      </a:r>
                      <a:r>
                        <a:rPr lang="ru-RU" sz="1600" spc="-3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</a:t>
                      </a:r>
                      <a:r>
                        <a:rPr lang="ru-RU" sz="1600" spc="-3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значимых</a:t>
                      </a:r>
                      <a:r>
                        <a:rPr lang="ru-RU" sz="1600" spc="-2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 обучающихся</a:t>
                      </a:r>
                      <a:r>
                        <a:rPr lang="ru-RU" sz="1600" spc="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(жизненные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ценности,</a:t>
                      </a:r>
                      <a:r>
                        <a:rPr lang="ru-RU" sz="1600" spc="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мотивы</a:t>
                      </a: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поведения,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коммуникативные и когнитивные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ресурсы</a:t>
                      </a: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т.д.)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586" marR="6158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6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18770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разрешать конфликтные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ситуации и оказывать поддержку в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проблемных</a:t>
                      </a:r>
                      <a:r>
                        <a:rPr lang="ru-RU" sz="160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spc="-3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кризисных</a:t>
                      </a:r>
                      <a:r>
                        <a:rPr lang="ru-RU" sz="1600" spc="-1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ситуациях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586" marR="6158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6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раз в</a:t>
                      </a:r>
                      <a:r>
                        <a:rPr lang="ru-RU" sz="16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</a:p>
                  </a:txBody>
                  <a:tcPr marL="68580" marR="68580" marT="0" marB="0"/>
                </a:tc>
              </a:tr>
              <a:tr h="1786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7048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организовывать</a:t>
                      </a:r>
                      <a:r>
                        <a:rPr lang="ru-RU" sz="1600" spc="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проектировать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межличностные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контакты, </a:t>
                      </a:r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общение</a:t>
                      </a:r>
                      <a:r>
                        <a:rPr lang="ru-RU" sz="1600" u="none" strike="noStrike" spc="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совместную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деятельность</a:t>
                      </a:r>
                      <a:r>
                        <a:rPr lang="ru-RU" sz="1600" u="none" strike="noStrike" spc="-1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родителей</a:t>
                      </a:r>
                      <a:r>
                        <a:rPr lang="ru-RU" sz="16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spc="-3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586" marR="61586" marT="0" marB="0"/>
                </a:tc>
                <a:tc>
                  <a:txBody>
                    <a:bodyPr/>
                    <a:lstStyle/>
                    <a:p>
                      <a:pPr marR="204470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Анкетирование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родителей и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учащихся,</a:t>
                      </a:r>
                      <a:r>
                        <a:rPr lang="ru-RU" sz="1600" spc="-7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</a:t>
                      </a:r>
                      <a:r>
                        <a:rPr lang="ru-RU" sz="1600" spc="-2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документации,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экспертиза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586" marR="61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Bef>
                          <a:spcPts val="114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6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раз в</a:t>
                      </a:r>
                      <a:r>
                        <a:rPr lang="ru-RU" sz="16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51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2147053"/>
              </p:ext>
            </p:extLst>
          </p:nvPr>
        </p:nvGraphicFramePr>
        <p:xfrm>
          <a:off x="0" y="1"/>
          <a:ext cx="9143999" cy="68539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2852"/>
                <a:gridCol w="2662852"/>
                <a:gridCol w="1949517"/>
                <a:gridCol w="1868778"/>
              </a:tblGrid>
              <a:tr h="285516">
                <a:tc gridSpan="4">
                  <a:txBody>
                    <a:bodyPr/>
                    <a:lstStyle/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Правовая компетентность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13" marR="6651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69651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Эффективное использование в профессиональной деятельности законодательных и иных нормативных правовых документов органов власти для решения соответствующих профессиональных задач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513" marR="66513" marT="0" marB="0"/>
                </a:tc>
                <a:tc>
                  <a:txBody>
                    <a:bodyPr/>
                    <a:lstStyle/>
                    <a:p>
                      <a:pPr marR="59690" algn="ctr">
                        <a:spcBef>
                          <a:spcPts val="71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Знание основных нормативно-правовых</a:t>
                      </a:r>
                      <a:r>
                        <a:rPr lang="ru-RU" sz="1600" spc="-2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документов, отражающих требования к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структуре и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содержанию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дополнительных образовательных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программ,</a:t>
                      </a:r>
                      <a:r>
                        <a:rPr lang="ru-RU" sz="1600" spc="-4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соответствующие</a:t>
                      </a:r>
                      <a:r>
                        <a:rPr lang="ru-RU" sz="1600" spc="-3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Концепции</a:t>
                      </a:r>
                      <a:r>
                        <a:rPr lang="ru-RU" sz="1600" spc="-2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развития дополнительного образования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детей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13" marR="6651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15303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Тестирование по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методике С.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Климина</a:t>
                      </a:r>
                      <a:r>
                        <a:rPr lang="ru-RU" sz="16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600" spc="-3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рамках</a:t>
                      </a:r>
                      <a:r>
                        <a:rPr lang="ru-RU" sz="1600" spc="-2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процедуры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аттестации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педагогов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13" marR="665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 в</a:t>
                      </a: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13" marR="66513" marT="0" marB="0"/>
                </a:tc>
              </a:tr>
              <a:tr h="24982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66700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</a:t>
                      </a:r>
                      <a:r>
                        <a:rPr lang="ru-RU" sz="16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применять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нормативно-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правовые</a:t>
                      </a:r>
                      <a:r>
                        <a:rPr lang="ru-RU" sz="16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-2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знания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600" spc="-2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процессе</a:t>
                      </a:r>
                      <a:r>
                        <a:rPr lang="ru-RU" sz="16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-1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решения</a:t>
                      </a:r>
                      <a:r>
                        <a:rPr lang="ru-RU" sz="1600" spc="-15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задач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обучения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воспитания,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взаимодействия с участниками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образовательного процесса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13" marR="66513" marT="0" marB="0"/>
                </a:tc>
                <a:tc rowSpan="2">
                  <a:txBody>
                    <a:bodyPr/>
                    <a:lstStyle/>
                    <a:p>
                      <a:pPr marR="256540" algn="ctr">
                        <a:spcBef>
                          <a:spcPts val="71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документации,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экспертиза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педагога, анализ</a:t>
                      </a:r>
                      <a:r>
                        <a:rPr lang="ru-RU" sz="1600" spc="-2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данных</a:t>
                      </a:r>
                      <a:r>
                        <a:rPr lang="ru-RU" sz="1600" spc="-4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(рабочая</a:t>
                      </a:r>
                      <a:r>
                        <a:rPr lang="ru-RU" sz="1600" spc="-2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13" marR="6651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29146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600" spc="-7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течение</a:t>
                      </a:r>
                      <a:r>
                        <a:rPr lang="ru-RU" sz="1600" spc="-2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13" marR="66513" marT="0" marB="0"/>
                </a:tc>
              </a:tr>
              <a:tr h="13879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04140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Знание нормативно-правовых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документов, регламентирующих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</a:t>
                      </a:r>
                      <a:r>
                        <a:rPr lang="ru-RU" sz="1600" spc="-1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структуру,</a:t>
                      </a:r>
                      <a:r>
                        <a:rPr lang="ru-RU" sz="16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цели</a:t>
                      </a:r>
                      <a:r>
                        <a:rPr lang="ru-RU" sz="1600" spc="-1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13" marR="66513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6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 в</a:t>
                      </a:r>
                      <a:r>
                        <a:rPr lang="ru-RU" sz="16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13" marR="6651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287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5517378"/>
              </p:ext>
            </p:extLst>
          </p:nvPr>
        </p:nvGraphicFramePr>
        <p:xfrm>
          <a:off x="251519" y="188640"/>
          <a:ext cx="8784976" cy="64807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79849"/>
                <a:gridCol w="2971081"/>
                <a:gridCol w="2102007"/>
                <a:gridCol w="1732039"/>
              </a:tblGrid>
              <a:tr h="2160240">
                <a:tc>
                  <a:txBody>
                    <a:bodyPr/>
                    <a:lstStyle/>
                    <a:p>
                      <a:pPr marR="212090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212090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</a:t>
                      </a:r>
                      <a:r>
                        <a:rPr lang="ru-RU" sz="1800" spc="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компьютерных и</a:t>
                      </a:r>
                      <a:r>
                        <a:rPr lang="ru-RU" sz="1800" spc="-2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мультимедийных</a:t>
                      </a:r>
                      <a:r>
                        <a:rPr lang="ru-RU" sz="1800" spc="-2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23520" algn="ctr">
                        <a:spcBef>
                          <a:spcPts val="68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проводить компьютерные</a:t>
                      </a:r>
                      <a:r>
                        <a:rPr lang="ru-RU" sz="18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демонстрации,</a:t>
                      </a:r>
                      <a:r>
                        <a:rPr lang="ru-RU" sz="1800" spc="-4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создавать</a:t>
                      </a:r>
                      <a:r>
                        <a:rPr lang="ru-RU" sz="1800" spc="-4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презентации</a:t>
                      </a:r>
                      <a:r>
                        <a:rPr lang="ru-RU" sz="1800" spc="-2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ru-RU" sz="18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материалам</a:t>
                      </a:r>
                      <a:r>
                        <a:rPr lang="ru-RU" sz="18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Анкетирование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291465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en-US" sz="1800" spc="-7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течение</a:t>
                      </a:r>
                      <a:r>
                        <a:rPr lang="en-US" sz="1800" spc="-2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320480">
                <a:tc>
                  <a:txBody>
                    <a:bodyPr/>
                    <a:lstStyle/>
                    <a:p>
                      <a:pPr marR="251460" algn="ctr">
                        <a:spcBef>
                          <a:spcPts val="68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Готовность</a:t>
                      </a:r>
                      <a:r>
                        <a:rPr lang="ru-RU" sz="18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8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ведению</a:t>
                      </a:r>
                      <a:r>
                        <a:rPr lang="ru-RU" sz="18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дистанционной</a:t>
                      </a:r>
                      <a:r>
                        <a:rPr lang="ru-RU" sz="18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образовательной</a:t>
                      </a:r>
                      <a:r>
                        <a:rPr lang="ru-RU" sz="1800" spc="-2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7485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</a:t>
                      </a:r>
                      <a:r>
                        <a:rPr lang="ru-RU" sz="18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применять</a:t>
                      </a: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современные</a:t>
                      </a: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сетевые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технологии</a:t>
                      </a:r>
                    </a:p>
                    <a:p>
                      <a:pPr marR="197485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(э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лектронная</a:t>
                      </a:r>
                      <a:r>
                        <a:rPr lang="ru-RU" sz="1800" spc="-3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библиотека</a:t>
                      </a:r>
                      <a:r>
                        <a:rPr lang="ru-RU" sz="18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80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медиатека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spc="-28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форум, чат, персональный 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web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-сайт</a:t>
                      </a: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педагога, электронная почта и другие</a:t>
                      </a: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телекоммуникационные</a:t>
                      </a:r>
                      <a:r>
                        <a:rPr lang="ru-RU" sz="18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технологии)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145415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</a:t>
                      </a:r>
                      <a:r>
                        <a:rPr lang="en-US" sz="18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документации,</a:t>
                      </a:r>
                      <a:r>
                        <a:rPr lang="en-US" sz="18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экспертная</a:t>
                      </a:r>
                      <a:r>
                        <a:rPr lang="en-US" sz="1800" spc="-4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291465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en-US" sz="1800" spc="-7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течение</a:t>
                      </a:r>
                      <a:r>
                        <a:rPr lang="en-US" sz="1800" spc="-2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spc="-285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291465"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270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2374969"/>
              </p:ext>
            </p:extLst>
          </p:nvPr>
        </p:nvGraphicFramePr>
        <p:xfrm>
          <a:off x="323529" y="230188"/>
          <a:ext cx="8712968" cy="643917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647952"/>
                <a:gridCol w="2647952"/>
                <a:gridCol w="1873397"/>
                <a:gridCol w="1543667"/>
              </a:tblGrid>
              <a:tr h="248870">
                <a:tc gridSpan="4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  <a:spcAft>
                          <a:spcPts val="0"/>
                        </a:spcAft>
                        <a:tabLst>
                          <a:tab pos="199707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м м у н</a:t>
                      </a: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 т</a:t>
                      </a: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н</a:t>
                      </a: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 я	к</a:t>
                      </a: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м п</a:t>
                      </a: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с</a:t>
                      </a: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9665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114935" algn="ctr">
                        <a:spcBef>
                          <a:spcPts val="111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Выработка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стратегии,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тактики</a:t>
                      </a:r>
                      <a:r>
                        <a:rPr lang="ru-RU" sz="1600" spc="-2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техники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взаимодействий с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людьми,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их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совместной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 для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достижения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определенных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значимых</a:t>
                      </a: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целей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9715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определять особенности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когнитивных</a:t>
                      </a:r>
                      <a:r>
                        <a:rPr lang="ru-RU" sz="1600" spc="-4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процессов</a:t>
                      </a:r>
                      <a:r>
                        <a:rPr lang="ru-RU" sz="1600" spc="-3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(восприятия,</a:t>
                      </a:r>
                      <a:r>
                        <a:rPr lang="ru-RU" sz="1600" spc="-2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памяти, мышления, понимания и др.)</a:t>
                      </a:r>
                      <a:r>
                        <a:rPr lang="ru-RU" sz="1600" spc="-2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конкретного</a:t>
                      </a:r>
                      <a:r>
                        <a:rPr lang="ru-RU" sz="1600" spc="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7810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Данные</a:t>
                      </a:r>
                      <a:r>
                        <a:rPr lang="ru-RU" sz="1600" spc="-7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психолого-</a:t>
                      </a:r>
                      <a:r>
                        <a:rPr lang="ru-RU" sz="1600" spc="-2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педагогической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службы, семинары,</a:t>
                      </a:r>
                      <a:r>
                        <a:rPr lang="ru-RU" sz="1600" spc="-2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круглые столы,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документации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 в</a:t>
                      </a:r>
                      <a:r>
                        <a:rPr lang="en-US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8262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7945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диагностировать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сформированность</a:t>
                      </a:r>
                      <a:r>
                        <a:rPr lang="ru-RU" sz="1600" spc="-3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</a:t>
                      </a:r>
                      <a:r>
                        <a:rPr lang="ru-RU" sz="1600" spc="-3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значимых</a:t>
                      </a:r>
                      <a:r>
                        <a:rPr lang="ru-RU" sz="1600" spc="-2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 обучающихся</a:t>
                      </a:r>
                      <a:r>
                        <a:rPr lang="ru-RU" sz="1600" spc="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(жизненные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ценности,</a:t>
                      </a:r>
                      <a:r>
                        <a:rPr lang="ru-RU" sz="1600" spc="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мотивы</a:t>
                      </a: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поведения,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коммуникативные и когнитивные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ресурсы</a:t>
                      </a: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т.д.)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13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18770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разрешать конфликтные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ситуации и оказывать поддержку в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проблемных</a:t>
                      </a:r>
                      <a:r>
                        <a:rPr lang="ru-RU" sz="160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spc="-3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кризисных</a:t>
                      </a:r>
                      <a:r>
                        <a:rPr lang="ru-RU" sz="1600" spc="-1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ситуациях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 в</a:t>
                      </a:r>
                      <a:r>
                        <a:rPr lang="en-US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8530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7048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организовывать</a:t>
                      </a: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проектировать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межличностные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контакты,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общение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spc="-1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совместную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деятельность </a:t>
                      </a:r>
                      <a:r>
                        <a:rPr lang="en-US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родителей</a:t>
                      </a:r>
                      <a:r>
                        <a:rPr lang="ru-RU" sz="1600" spc="-1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600" spc="-3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4470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204470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Анкетирование</a:t>
                      </a:r>
                      <a:r>
                        <a:rPr lang="ru-RU" sz="1600" spc="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родителей и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учащихся,</a:t>
                      </a:r>
                      <a:r>
                        <a:rPr lang="ru-RU" sz="1600" spc="-7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</a:t>
                      </a:r>
                      <a:r>
                        <a:rPr lang="ru-RU" sz="1600" spc="-2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документации,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экспертиза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Bef>
                          <a:spcPts val="114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6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</a:t>
                      </a:r>
                      <a:r>
                        <a:rPr lang="en-US" sz="16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4703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162855"/>
              </p:ext>
            </p:extLst>
          </p:nvPr>
        </p:nvGraphicFramePr>
        <p:xfrm>
          <a:off x="0" y="116632"/>
          <a:ext cx="9144000" cy="678909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803167"/>
                <a:gridCol w="3340833"/>
              </a:tblGrid>
              <a:tr h="6394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</a:t>
                      </a:r>
                      <a:r>
                        <a:rPr lang="ru-RU" sz="1800" spc="-4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мониторинга</a:t>
                      </a:r>
                      <a:r>
                        <a:rPr lang="ru-RU" sz="1800" spc="-3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профессиональных</a:t>
                      </a:r>
                      <a:r>
                        <a:rPr lang="ru-RU" sz="1800" spc="-3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затруднений</a:t>
                      </a:r>
                      <a:r>
                        <a:rPr lang="ru-RU" sz="1800" spc="-3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педагогов,</a:t>
                      </a:r>
                      <a:r>
                        <a:rPr lang="ru-RU" sz="1800" spc="-33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проведенного</a:t>
                      </a:r>
                      <a:r>
                        <a:rPr lang="ru-RU" sz="18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школе с низкими результатами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115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ставить педагогические цели и задачи сообразно</a:t>
                      </a:r>
                      <a:r>
                        <a:rPr lang="ru-RU" sz="18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возрастным</a:t>
                      </a:r>
                      <a:r>
                        <a:rPr lang="ru-RU" sz="1800" spc="-3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800" spc="-3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индивидуальным</a:t>
                      </a:r>
                      <a:r>
                        <a:rPr lang="ru-RU" sz="180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особенностям</a:t>
                      </a:r>
                      <a:r>
                        <a:rPr lang="ru-RU" sz="1800" spc="-1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88%</a:t>
                      </a:r>
                      <a:r>
                        <a:rPr lang="en-US" sz="1800" spc="-1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педагогов,</a:t>
                      </a:r>
                      <a:r>
                        <a:rPr lang="en-US" sz="18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12%</a:t>
                      </a:r>
                      <a:r>
                        <a:rPr lang="en-US" sz="18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800" spc="-1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молодые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2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специалисты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398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</a:t>
                      </a:r>
                      <a:r>
                        <a:rPr lang="ru-RU" sz="1800" spc="-1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обеспечить</a:t>
                      </a:r>
                      <a:r>
                        <a:rPr lang="ru-RU" sz="18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успех</a:t>
                      </a:r>
                      <a:r>
                        <a:rPr lang="ru-RU" sz="18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80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уровень - 80% педагогов</a:t>
                      </a:r>
                      <a:r>
                        <a:rPr lang="ru-RU" sz="1800" spc="-29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уровень - 20% педагогов</a:t>
                      </a:r>
                      <a:r>
                        <a:rPr lang="ru-RU" sz="1800" spc="-2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</a:t>
                      </a:r>
                      <a:r>
                        <a:rPr lang="ru-RU" sz="18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r>
                        <a:rPr lang="ru-RU" sz="18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8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r>
                        <a:rPr lang="ru-RU" sz="18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педагогов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398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</a:t>
                      </a:r>
                      <a:r>
                        <a:rPr lang="ru-RU" sz="18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использовать</a:t>
                      </a:r>
                      <a:r>
                        <a:rPr lang="ru-RU" sz="18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800" spc="25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профессиональной</a:t>
                      </a:r>
                      <a:r>
                        <a:rPr lang="ru-RU" sz="1800" spc="-1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</a:t>
                      </a:r>
                      <a:r>
                        <a:rPr lang="ru-RU" sz="1800" spc="-2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информационные</a:t>
                      </a:r>
                      <a:r>
                        <a:rPr lang="ru-RU" sz="1800" spc="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ресурсы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уровень - 81% педагогов</a:t>
                      </a:r>
                      <a:r>
                        <a:rPr lang="ru-RU" sz="1800" spc="-29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уровень - 19% педагогов</a:t>
                      </a:r>
                      <a:r>
                        <a:rPr lang="ru-RU" sz="1800" spc="-2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</a:t>
                      </a:r>
                      <a:r>
                        <a:rPr lang="ru-RU" sz="18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r>
                        <a:rPr lang="ru-RU" sz="18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8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r>
                        <a:rPr lang="ru-RU" sz="18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педагогов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398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</a:t>
                      </a:r>
                      <a:r>
                        <a:rPr lang="ru-RU" sz="18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вести</a:t>
                      </a:r>
                      <a:r>
                        <a:rPr lang="ru-RU" sz="1800" spc="-1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самостоятельный</a:t>
                      </a:r>
                      <a:r>
                        <a:rPr lang="ru-RU" sz="18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поиск</a:t>
                      </a:r>
                      <a:r>
                        <a:rPr lang="ru-RU" sz="18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информации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</a:t>
                      </a:r>
                      <a:r>
                        <a:rPr lang="ru-RU" sz="1800" spc="-1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r>
                        <a:rPr lang="ru-RU" sz="18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800" spc="-1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91%</a:t>
                      </a:r>
                      <a:r>
                        <a:rPr lang="ru-RU" sz="1800" spc="-1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педагогов</a:t>
                      </a:r>
                      <a:r>
                        <a:rPr lang="ru-RU" sz="1800" spc="-2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уровень - 9% педагогов</a:t>
                      </a:r>
                      <a:r>
                        <a:rPr lang="ru-RU" sz="18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</a:t>
                      </a:r>
                      <a:r>
                        <a:rPr lang="ru-RU" sz="18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r>
                        <a:rPr lang="ru-RU" sz="18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8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r>
                        <a:rPr lang="ru-RU" sz="18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педагогов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548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</a:t>
                      </a:r>
                      <a:r>
                        <a:rPr lang="en-US" sz="180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разработать</a:t>
                      </a:r>
                      <a:r>
                        <a:rPr lang="en-US" sz="1800" spc="-1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образовательную</a:t>
                      </a:r>
                      <a:r>
                        <a:rPr lang="en-US" sz="1800" spc="-1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программу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79%</a:t>
                      </a:r>
                      <a:r>
                        <a:rPr lang="en-US" sz="18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педагогов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620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7814407"/>
              </p:ext>
            </p:extLst>
          </p:nvPr>
        </p:nvGraphicFramePr>
        <p:xfrm>
          <a:off x="0" y="55418"/>
          <a:ext cx="9109511" cy="668594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781279"/>
                <a:gridCol w="3328232"/>
              </a:tblGrid>
              <a:tr h="2510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Умения использовать психологические методы,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приемы,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процедуры</a:t>
                      </a:r>
                      <a:r>
                        <a:rPr lang="ru-RU" sz="16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60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профессиональной</a:t>
                      </a:r>
                      <a:r>
                        <a:rPr lang="ru-RU" sz="16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деятельности;</a:t>
                      </a:r>
                      <a:r>
                        <a:rPr lang="ru-RU" sz="16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знания</a:t>
                      </a:r>
                      <a:r>
                        <a:rPr lang="ru-RU" sz="16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детской</a:t>
                      </a:r>
                      <a:r>
                        <a:rPr lang="ru-RU" sz="1600" spc="-2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психологии;</a:t>
                      </a:r>
                      <a:r>
                        <a:rPr lang="ru-RU" sz="16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принимать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</a:t>
                      </a: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6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различных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педагогических ситуациях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уровень - 60% педагогов</a:t>
                      </a:r>
                      <a:r>
                        <a:rPr lang="ru-RU" sz="1600" spc="-29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уровень - 40% педагогов</a:t>
                      </a:r>
                      <a:r>
                        <a:rPr lang="ru-RU" sz="1600" spc="-2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</a:t>
                      </a: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r>
                        <a:rPr lang="ru-RU" sz="16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12%</a:t>
                      </a:r>
                      <a:r>
                        <a:rPr lang="ru-RU" sz="16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педагогов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875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</a:t>
                      </a:r>
                      <a:r>
                        <a:rPr lang="ru-RU" sz="16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устанавливать</a:t>
                      </a:r>
                      <a:r>
                        <a:rPr lang="ru-RU" sz="16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субъект-субъектные</a:t>
                      </a:r>
                      <a:r>
                        <a:rPr lang="ru-RU" sz="16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уровень - 82% педагогов</a:t>
                      </a:r>
                      <a:r>
                        <a:rPr lang="ru-RU" sz="1600" spc="-29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уровень - 18% педагогов</a:t>
                      </a:r>
                      <a:r>
                        <a:rPr lang="ru-RU" sz="1600" spc="-2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</a:t>
                      </a: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r>
                        <a:rPr lang="ru-RU" sz="16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педагогов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875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Владение</a:t>
                      </a:r>
                      <a:r>
                        <a:rPr lang="ru-RU" sz="160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современными</a:t>
                      </a:r>
                      <a:r>
                        <a:rPr lang="ru-RU" sz="160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формами,</a:t>
                      </a:r>
                      <a:r>
                        <a:rPr lang="ru-RU" sz="1600" spc="-3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методами,</a:t>
                      </a:r>
                      <a:r>
                        <a:rPr lang="ru-RU" sz="1600" spc="-3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методиками</a:t>
                      </a:r>
                      <a:r>
                        <a:rPr lang="ru-RU" sz="1600" spc="-2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преподавания</a:t>
                      </a:r>
                      <a:r>
                        <a:rPr lang="ru-RU" sz="1600" spc="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технологиями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обучения (уровень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профессиональных умений)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уровень - 74% педагогов</a:t>
                      </a:r>
                      <a:r>
                        <a:rPr lang="ru-RU" sz="1600" spc="-29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уровень - 26% педагогов</a:t>
                      </a:r>
                      <a:r>
                        <a:rPr lang="ru-RU" sz="1600" spc="-2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</a:t>
                      </a:r>
                      <a:r>
                        <a:rPr lang="ru-RU" sz="16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r>
                        <a:rPr lang="ru-RU" sz="16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r>
                        <a:rPr lang="ru-RU" sz="16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60525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34952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/>
              <a:t> 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итогам проведенного мониторинга, проведя анализ листов самооценки, были получены следующие результаты: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доли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педагогов, использующих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образовательные технологии;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доли педагогов, участвующих в разработке проектов и программ;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положительная динамика участия педагогов образования в конкурсах профессионального мастерства разного уровня, в том числе увеличение количества педагогов победителей и призеров всероссийских и международных конкурсов;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рост профессионального мастерства педагогических работников;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доли педагогов, участвующих в дистанционных курсах повышения квалификации;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положительная динамика числа педагогов, осуществляющих распространение своего педагогического опыта (открытые уроки).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67308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06700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Анкетирование, проведенное нами, наблюдение и собеседование с педагогами позволили выявить следующие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затруднения: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современных форм, методов, технологий обучения;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ИКТ-компетентность.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их причины: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перегрузка разными видами деятельности;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недостаток времени на самообразование;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недостаточная методическая оснащенность;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 выгорание и педагогическая деформация;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индивидуально-личностные причины затруднений.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1364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>
            <a:normAutofit lnSpcReduction="10000"/>
          </a:bodyPr>
          <a:lstStyle/>
          <a:p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компетентность педагога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качество его профессиональных действий, обеспечивающих адекватное и эффективное решение профессионально значимых задач.</a:t>
            </a: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затруднения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своеобразный индикатор «белых пятен» в арсенале профессиональных компетенций педагога.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95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9093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проведения мониторинга профессиональные затруднения педагогов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следующие стадии: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цели мониторинга и задач;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объектов мониторинга;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отбор критериев и показателей эффективности состояния объекта;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сбор информации;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активация механизма реагирования на полученную информацию;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информации для прогноза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возможного</a:t>
            </a:r>
          </a:p>
          <a:p>
            <a:pPr marL="0" lv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развития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педагога, коррекции модели поведения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генерации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адекватного ее варианта;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разработанной модели методического сопровождения на основе диагностики;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цикл движения информационного потока.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952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909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цель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образования в образовательной организации.</a:t>
            </a:r>
          </a:p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Конкретная цель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создание мониторинга профессиональных затруднений педагогов, обеспечивающего реализацию индивидуализированной модели непрерывного повышения квалификации.</a:t>
            </a:r>
          </a:p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профессиональных затруднений педагогов осуществляется по следующей схеме: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диагностика, результат, корректировка, прогнозирование.</a:t>
            </a:r>
          </a:p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сбора и обработки информации: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опрос, диагностика, наблюдение, анализ документации, посещение занятий, анкетирование, тестирование, самооценка.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953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069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Этапы реализации программы</a:t>
            </a:r>
          </a:p>
          <a:p>
            <a:pPr marL="0" indent="0">
              <a:buNone/>
            </a:pPr>
            <a:r>
              <a:rPr lang="ru-RU" b="1" dirty="0"/>
              <a:t>«Мониторинг профессиональных затруднений педагогов»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I этап (организационно - подготовительный):</a:t>
            </a:r>
            <a:endParaRPr lang="ru-RU" dirty="0"/>
          </a:p>
          <a:p>
            <a:pPr marL="0" lvl="0" indent="0">
              <a:buNone/>
            </a:pPr>
            <a:r>
              <a:rPr lang="ru-RU" dirty="0"/>
              <a:t>составление циклограммы мониторинга;</a:t>
            </a:r>
          </a:p>
          <a:p>
            <a:pPr marL="0" lvl="0" indent="0">
              <a:buNone/>
            </a:pPr>
            <a:r>
              <a:rPr lang="ru-RU" dirty="0"/>
              <a:t>подбор и разработка диагностического инструментария.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en-US" i="1" dirty="0"/>
              <a:t>II </a:t>
            </a:r>
            <a:r>
              <a:rPr lang="ru-RU" i="1" dirty="0"/>
              <a:t>этап (практический):</a:t>
            </a:r>
            <a:endParaRPr lang="ru-RU" dirty="0"/>
          </a:p>
          <a:p>
            <a:pPr marL="0" lvl="0" indent="0">
              <a:buNone/>
            </a:pPr>
            <a:r>
              <a:rPr lang="ru-RU" dirty="0"/>
              <a:t>проведение мониторинговых процедур;</a:t>
            </a:r>
          </a:p>
          <a:p>
            <a:pPr marL="0" lvl="0" indent="0">
              <a:buNone/>
            </a:pPr>
            <a:r>
              <a:rPr lang="ru-RU" dirty="0"/>
              <a:t>анализ промежуточных результатов;</a:t>
            </a:r>
          </a:p>
          <a:p>
            <a:pPr marL="0" lvl="0" indent="0">
              <a:buNone/>
            </a:pPr>
            <a:r>
              <a:rPr lang="ru-RU" dirty="0"/>
              <a:t>анализ работы по программе мониторинга.</a:t>
            </a:r>
          </a:p>
          <a:p>
            <a:pPr marL="0" lv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en-US" i="1" dirty="0"/>
              <a:t>III </a:t>
            </a:r>
            <a:r>
              <a:rPr lang="ru-RU" i="1" dirty="0"/>
              <a:t>этап (обобщающий) 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разработка психолого-педагогических, методических материалов в помощь педагогам по направлениям профессиональной деятельности, вызывающих затруднения.</a:t>
            </a:r>
          </a:p>
          <a:p>
            <a:pPr marL="0" lvl="0" indent="0">
              <a:buNone/>
            </a:pPr>
            <a:r>
              <a:rPr lang="ru-RU" dirty="0"/>
              <a:t>корректировка и совершенствование программы мониторинга.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314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815319" y="-7882"/>
            <a:ext cx="353744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Мониторинговый контент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7545568"/>
              </p:ext>
            </p:extLst>
          </p:nvPr>
        </p:nvGraphicFramePr>
        <p:xfrm>
          <a:off x="0" y="300623"/>
          <a:ext cx="9144001" cy="64407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2852"/>
                <a:gridCol w="2662852"/>
                <a:gridCol w="1949518"/>
                <a:gridCol w="1868779"/>
              </a:tblGrid>
              <a:tr h="692113">
                <a:tc>
                  <a:txBody>
                    <a:bodyPr/>
                    <a:lstStyle/>
                    <a:p>
                      <a:pPr marR="78740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Критерии: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компетентности и</a:t>
                      </a:r>
                      <a:r>
                        <a:rPr lang="ru-RU" sz="1400" spc="-29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компетенции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247" marR="48247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96266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247" marR="48247" marT="0" marB="0"/>
                </a:tc>
                <a:tc>
                  <a:txBody>
                    <a:bodyPr/>
                    <a:lstStyle/>
                    <a:p>
                      <a:pPr marR="107315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Диагностические</a:t>
                      </a:r>
                      <a:r>
                        <a:rPr lang="ru-RU" sz="1400" spc="-2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средства, методы </a:t>
                      </a:r>
                      <a:r>
                        <a:rPr lang="ru-RU" sz="1400" spc="-2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4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247" marR="48247" marT="0" marB="0"/>
                </a:tc>
                <a:tc>
                  <a:txBody>
                    <a:bodyPr/>
                    <a:lstStyle/>
                    <a:p>
                      <a:pPr marR="64770">
                        <a:spcBef>
                          <a:spcPts val="68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Периодичность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247" marR="48247" marT="0" marB="0"/>
                </a:tc>
              </a:tr>
              <a:tr h="254097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Профессиональная компетентность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247" marR="4824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247" marR="4824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8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</a:t>
                      </a:r>
                      <a:r>
                        <a:rPr lang="ru-RU" sz="140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r>
                        <a:rPr lang="ru-RU" sz="14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247" marR="482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Анкетирование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247" marR="4824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8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 в</a:t>
                      </a: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247" marR="48247" marT="0" marB="0"/>
                </a:tc>
              </a:tr>
              <a:tr h="1298423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Профессионально – значимые личностные качества педагога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247" marR="48247" marT="0" marB="0"/>
                </a:tc>
                <a:tc>
                  <a:txBody>
                    <a:bodyPr/>
                    <a:lstStyle/>
                    <a:p>
                      <a:pPr marR="90805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Позитивная направленность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педагогическую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(осознание</a:t>
                      </a:r>
                      <a:r>
                        <a:rPr lang="ru-RU" sz="14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целей и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ценности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педагогической</a:t>
                      </a:r>
                      <a:r>
                        <a:rPr lang="ru-RU" sz="140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деятельности).</a:t>
                      </a:r>
                      <a:r>
                        <a:rPr lang="ru-RU" sz="140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r>
                        <a:rPr lang="ru-RU" sz="1400" spc="-2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профессиональной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самооценки.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247" marR="482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Анкетирование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247" marR="4824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83185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мере</a:t>
                      </a:r>
                      <a:r>
                        <a:rPr lang="ru-RU" sz="14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необходимос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247" marR="48247" marT="0" marB="0"/>
                </a:tc>
              </a:tr>
              <a:tr h="7365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Эмпатичность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(способность</a:t>
                      </a:r>
                      <a:r>
                        <a:rPr lang="ru-RU" sz="1400" spc="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сопереживанию,</a:t>
                      </a:r>
                      <a:r>
                        <a:rPr lang="ru-RU" sz="14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уважение</a:t>
                      </a:r>
                      <a:r>
                        <a:rPr lang="ru-RU" sz="14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4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внимание</a:t>
                      </a:r>
                      <a:r>
                        <a:rPr lang="ru-RU" sz="14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400" spc="-2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ученику, его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проблемам)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247" marR="48247" marT="0" marB="0"/>
                </a:tc>
                <a:tc>
                  <a:txBody>
                    <a:bodyPr/>
                    <a:lstStyle/>
                    <a:p>
                      <a:pPr marR="347980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Наблюдение,</a:t>
                      </a:r>
                      <a:r>
                        <a:rPr lang="ru-RU" sz="14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анкетирование,</a:t>
                      </a:r>
                      <a:r>
                        <a:rPr lang="ru-RU" sz="1400" spc="-2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тестирование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247" marR="48247" marT="0" marB="0"/>
                </a:tc>
                <a:tc>
                  <a:txBody>
                    <a:bodyPr/>
                    <a:lstStyle/>
                    <a:p>
                      <a:pPr marR="83185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мере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необходимос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247" marR="48247" marT="0" marB="0"/>
                </a:tc>
              </a:tr>
              <a:tr h="11535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81915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Гибкость личности</a:t>
                      </a:r>
                      <a:r>
                        <a:rPr lang="ru-RU" sz="14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(готовность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пересмотру</a:t>
                      </a:r>
                      <a:r>
                        <a:rPr lang="ru-RU" sz="14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собственной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точки</a:t>
                      </a:r>
                      <a:r>
                        <a:rPr lang="ru-RU" sz="14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зрения</a:t>
                      </a:r>
                      <a:r>
                        <a:rPr lang="ru-RU" sz="14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400" spc="-2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саморазвитию; признание</a:t>
                      </a:r>
                      <a:r>
                        <a:rPr lang="ru-RU" sz="14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обучающимся права на собственную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точку зрения)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247" marR="4824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34798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Наблюдение,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анкетирование,</a:t>
                      </a:r>
                      <a:r>
                        <a:rPr lang="ru-RU" sz="1400" spc="-2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тестирование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247" marR="4824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83185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мере</a:t>
                      </a:r>
                      <a:r>
                        <a:rPr lang="ru-RU" sz="14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необходимос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247" marR="48247" marT="0" marB="0"/>
                </a:tc>
              </a:tr>
              <a:tr h="13842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464185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</a:t>
                      </a:r>
                      <a:r>
                        <a:rPr lang="ru-RU" sz="1400" spc="-3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продемонстрировать</a:t>
                      </a:r>
                      <a:r>
                        <a:rPr lang="ru-RU" sz="14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свои</a:t>
                      </a:r>
                      <a:r>
                        <a:rPr lang="ru-RU" sz="1400" spc="-2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достижения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247" marR="48247" marT="0" marB="0"/>
                </a:tc>
                <a:tc>
                  <a:txBody>
                    <a:bodyPr/>
                    <a:lstStyle/>
                    <a:p>
                      <a:pPr marR="66675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Мастер-класс,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самопрезентация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выступления,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</a:t>
                      </a:r>
                      <a:r>
                        <a:rPr lang="ru-RU" sz="14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конкурсах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профессионального</a:t>
                      </a:r>
                      <a:r>
                        <a:rPr lang="ru-RU" sz="1400" spc="-2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мастерства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247" marR="482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291465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400" spc="-7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течение</a:t>
                      </a:r>
                      <a:r>
                        <a:rPr lang="ru-RU" sz="1400" spc="-2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247" marR="48247" marT="0" marB="0"/>
                </a:tc>
              </a:tr>
              <a:tr h="667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19710" algn="ctr">
                        <a:spcBef>
                          <a:spcPts val="52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</a:t>
                      </a: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реализовать</a:t>
                      </a:r>
                      <a:r>
                        <a:rPr lang="ru-RU" sz="14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личностно-</a:t>
                      </a:r>
                      <a:r>
                        <a:rPr lang="ru-RU" sz="14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ориентированный</a:t>
                      </a:r>
                      <a:r>
                        <a:rPr lang="ru-RU" sz="14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подход</a:t>
                      </a:r>
                      <a:r>
                        <a:rPr lang="ru-RU" sz="14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40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обучению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247" marR="4824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Анкетирование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247" marR="4824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 в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247" marR="4824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653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1223579"/>
              </p:ext>
            </p:extLst>
          </p:nvPr>
        </p:nvGraphicFramePr>
        <p:xfrm>
          <a:off x="-1" y="0"/>
          <a:ext cx="9144001" cy="6741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2852"/>
                <a:gridCol w="2662852"/>
                <a:gridCol w="1949519"/>
                <a:gridCol w="1868778"/>
              </a:tblGrid>
              <a:tr h="309875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Мотивация учебной деятельности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3190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23190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23190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23190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обеспечить</a:t>
                      </a:r>
                      <a:r>
                        <a:rPr lang="ru-RU" sz="1600" spc="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успех в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педагогической</a:t>
                      </a: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(постановка учебных задач в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соответствии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6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возможностями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обучающегося; демонстрация успехов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</a:t>
                      </a:r>
                      <a:r>
                        <a:rPr lang="ru-RU" sz="160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родителям,</a:t>
                      </a:r>
                      <a:r>
                        <a:rPr lang="ru-RU" sz="160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сверстникам)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R="305435" algn="ctr">
                        <a:spcAft>
                          <a:spcPts val="0"/>
                        </a:spcAft>
                      </a:pP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05435" algn="ctr">
                        <a:spcAft>
                          <a:spcPts val="0"/>
                        </a:spcAft>
                      </a:pP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05435" algn="ctr">
                        <a:spcAft>
                          <a:spcPts val="0"/>
                        </a:spcAft>
                      </a:pP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05435" algn="ctr">
                        <a:spcAft>
                          <a:spcPts val="0"/>
                        </a:spcAft>
                      </a:pP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05435" algn="ctr">
                        <a:spcAft>
                          <a:spcPts val="0"/>
                        </a:spcAft>
                      </a:pP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05435" algn="ctr">
                        <a:spcAft>
                          <a:spcPts val="0"/>
                        </a:spcAft>
                      </a:pP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Анкетирование,</a:t>
                      </a:r>
                      <a:r>
                        <a:rPr lang="ru-RU" sz="1600" spc="-2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тестирование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29146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29146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29146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600" spc="-7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течение</a:t>
                      </a:r>
                      <a:r>
                        <a:rPr lang="ru-RU" sz="1600" spc="-2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659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19710" algn="ctr">
                        <a:spcBef>
                          <a:spcPts val="52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формировать мотивацию к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обучению,</a:t>
                      </a:r>
                      <a:r>
                        <a:rPr lang="ru-RU" sz="160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</a:t>
                      </a:r>
                      <a:r>
                        <a:rPr lang="ru-RU" sz="160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познавательных</a:t>
                      </a:r>
                      <a:r>
                        <a:rPr lang="ru-RU" sz="1600" spc="-2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интересов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76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Постановка целей и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 педагогической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0335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0335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0335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0335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ставить педагогические цели и</a:t>
                      </a:r>
                      <a:r>
                        <a:rPr lang="ru-RU" sz="1600" spc="-2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r>
                        <a:rPr lang="ru-RU" sz="16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6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соответствии</a:t>
                      </a:r>
                      <a:r>
                        <a:rPr lang="ru-RU" sz="16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6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возрастными</a:t>
                      </a:r>
                      <a:r>
                        <a:rPr lang="ru-RU" sz="16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spc="-2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индивидуальными особенностями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588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9588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9588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9588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Экспертная оценка</a:t>
                      </a:r>
                      <a:r>
                        <a:rPr lang="ru-RU" sz="1600" spc="-2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учебного занятия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Анкетирование,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результатов</a:t>
                      </a:r>
                      <a:r>
                        <a:rPr lang="ru-RU" sz="1600" spc="-2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анкетирования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9146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29146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29146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29146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29146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29146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29146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600" spc="-7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течение</a:t>
                      </a:r>
                      <a:r>
                        <a:rPr lang="ru-RU" sz="1600" spc="-2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430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1324692"/>
              </p:ext>
            </p:extLst>
          </p:nvPr>
        </p:nvGraphicFramePr>
        <p:xfrm>
          <a:off x="8384" y="16024"/>
          <a:ext cx="9144001" cy="6750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2852"/>
                <a:gridCol w="2662852"/>
                <a:gridCol w="1949519"/>
                <a:gridCol w="1868778"/>
              </a:tblGrid>
              <a:tr h="1640549"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Владение и способность реализовывать современные образовательные технологии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6" marR="32086" marT="0" marB="0"/>
                </a:tc>
                <a:tc>
                  <a:txBody>
                    <a:bodyPr/>
                    <a:lstStyle/>
                    <a:p>
                      <a:pPr marR="219710" algn="ctr">
                        <a:spcBef>
                          <a:spcPts val="525"/>
                        </a:spcBef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организовать и поддерживать разнообразные виды деятельности обучающихся, ориентируясь на их личность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086" marR="32086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086" marR="32086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086" marR="32086" marT="0" marB="0"/>
                </a:tc>
              </a:tr>
              <a:tr h="911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15900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организовать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исследовательскую,</a:t>
                      </a:r>
                      <a:r>
                        <a:rPr lang="ru-RU" sz="1600" spc="-7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самостоятельную</a:t>
                      </a:r>
                      <a:r>
                        <a:rPr lang="ru-RU" sz="1600" spc="-2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работу обучающихся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086" marR="32086" marT="0" marB="0"/>
                </a:tc>
                <a:tc>
                  <a:txBody>
                    <a:bodyPr/>
                    <a:lstStyle/>
                    <a:p>
                      <a:pPr marR="417830" algn="ctr">
                        <a:spcBef>
                          <a:spcPts val="68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документации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086" marR="32086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 в</a:t>
                      </a: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086" marR="32086" marT="0" marB="0"/>
                </a:tc>
              </a:tr>
              <a:tr h="11392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02565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 в образовательной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</a:t>
                      </a: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проблемного,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развивающего,</a:t>
                      </a:r>
                      <a:r>
                        <a:rPr lang="ru-RU" sz="1600" spc="-7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дифференцированного</a:t>
                      </a:r>
                      <a:r>
                        <a:rPr lang="ru-RU" sz="1600" spc="-2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086" marR="32086" marT="0" marB="0"/>
                </a:tc>
                <a:tc rowSpan="5">
                  <a:txBody>
                    <a:bodyPr/>
                    <a:lstStyle/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Экспертная оценка учебного занятия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086" marR="32086" marT="0" marB="0"/>
                </a:tc>
                <a:tc rowSpan="5">
                  <a:txBody>
                    <a:bodyPr/>
                    <a:lstStyle/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года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086" marR="32086" marT="0" marB="0"/>
                </a:tc>
              </a:tr>
              <a:tr h="6835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544195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</a:t>
                      </a:r>
                      <a:r>
                        <a:rPr lang="ru-RU" sz="16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организовать</a:t>
                      </a:r>
                      <a:r>
                        <a:rPr lang="ru-RU" sz="16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проектную</a:t>
                      </a:r>
                      <a:r>
                        <a:rPr lang="ru-RU" sz="1600" spc="-2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обучающихся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086" marR="3208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1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82600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разрабатывать рабочую и</a:t>
                      </a:r>
                      <a:r>
                        <a:rPr lang="ru-RU" sz="1600" spc="-2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общеобразовательную</a:t>
                      </a:r>
                      <a:r>
                        <a:rPr lang="ru-RU" sz="1600" spc="-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программу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086" marR="3208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6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52730" algn="ctr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реализовать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метапредметные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знания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086" marR="3208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0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учебной деятельности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6" marR="32086" marT="0" marB="0"/>
                </a:tc>
                <a:tc>
                  <a:txBody>
                    <a:bodyPr/>
                    <a:lstStyle/>
                    <a:p>
                      <a:pPr marR="252730" algn="ctr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сформировать интеллектуальные операции у обучающихся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086" marR="3208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57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1448490"/>
              </p:ext>
            </p:extLst>
          </p:nvPr>
        </p:nvGraphicFramePr>
        <p:xfrm>
          <a:off x="107504" y="188640"/>
          <a:ext cx="8928992" cy="63367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0239"/>
                <a:gridCol w="2600239"/>
                <a:gridCol w="1903678"/>
                <a:gridCol w="1824836"/>
              </a:tblGrid>
              <a:tr h="403244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оценочно – ценностной рефлексии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7790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97790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97790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97790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оценивать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обучающихся: знание функций, видов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педагогической оценки; знание того,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 подлежит</a:t>
                      </a:r>
                      <a:r>
                        <a:rPr lang="ru-RU" sz="16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оцениванию</a:t>
                      </a: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педагогической</a:t>
                      </a:r>
                      <a:r>
                        <a:rPr lang="ru-RU" sz="160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деятельности;</a:t>
                      </a:r>
                      <a:r>
                        <a:rPr lang="ru-RU" sz="1600" spc="-4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владение</a:t>
                      </a:r>
                      <a:r>
                        <a:rPr lang="ru-RU" sz="1600" spc="-2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методиками педагогического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оценивания;</a:t>
                      </a: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перейти от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педагогического</a:t>
                      </a: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оценивания к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самооценке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105410" algn="ctr">
                        <a:spcBef>
                          <a:spcPts val="1145"/>
                        </a:spcBef>
                        <a:spcAft>
                          <a:spcPts val="0"/>
                        </a:spcAft>
                      </a:pPr>
                      <a:r>
                        <a:rPr lang="ru-RU" sz="16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Экспертная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ru-RU" sz="1600" spc="-2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учебного</a:t>
                      </a:r>
                      <a:r>
                        <a:rPr lang="ru-RU" sz="16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29146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года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640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52120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оценить результаты своей</a:t>
                      </a:r>
                      <a:r>
                        <a:rPr lang="ru-RU" sz="1600" spc="-29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9690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6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ходе</a:t>
                      </a:r>
                      <a:r>
                        <a:rPr lang="ru-RU" sz="16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самоанализа</a:t>
                      </a:r>
                      <a:r>
                        <a:rPr lang="ru-RU" sz="1600" spc="-2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91465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600" spc="-7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течение</a:t>
                      </a:r>
                    </a:p>
                    <a:p>
                      <a:pPr marR="291465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600" spc="-2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401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16535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анализировать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воспитанности обучающихся,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проводить</a:t>
                      </a:r>
                      <a:r>
                        <a:rPr lang="ru-RU" sz="1600" spc="-4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диагностику</a:t>
                      </a:r>
                      <a:r>
                        <a:rPr lang="ru-RU" sz="160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нравственных</a:t>
                      </a:r>
                    </a:p>
                    <a:p>
                      <a:pPr marR="216535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600" spc="-2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5885" algn="ctr">
                        <a:spcBef>
                          <a:spcPts val="68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Анкетирование,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результатов</a:t>
                      </a:r>
                      <a:r>
                        <a:rPr lang="ru-RU" sz="1600" spc="-2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анкетирования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29146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600" spc="-7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течение</a:t>
                      </a:r>
                      <a:r>
                        <a:rPr lang="ru-RU" sz="1600" spc="-2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29146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76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136</TotalTime>
  <Words>1135</Words>
  <Application>Microsoft Office PowerPoint</Application>
  <PresentationFormat>Экран (4:3)</PresentationFormat>
  <Paragraphs>340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Аспект</vt:lpstr>
      <vt:lpstr>Мониторинг выявления профессиональных потребностей и дефицитов педагогов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Psiholog</dc:creator>
  <cp:lastModifiedBy>Учитель</cp:lastModifiedBy>
  <cp:revision>12</cp:revision>
  <dcterms:created xsi:type="dcterms:W3CDTF">2021-12-16T08:29:19Z</dcterms:created>
  <dcterms:modified xsi:type="dcterms:W3CDTF">2021-12-16T18:31:28Z</dcterms:modified>
</cp:coreProperties>
</file>